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332" r:id="rId2"/>
    <p:sldId id="287" r:id="rId3"/>
    <p:sldId id="583" r:id="rId4"/>
    <p:sldId id="399" r:id="rId5"/>
    <p:sldId id="423" r:id="rId6"/>
    <p:sldId id="585" r:id="rId7"/>
    <p:sldId id="440" r:id="rId8"/>
    <p:sldId id="584" r:id="rId9"/>
    <p:sldId id="597" r:id="rId10"/>
    <p:sldId id="598" r:id="rId11"/>
    <p:sldId id="410" r:id="rId12"/>
    <p:sldId id="574" r:id="rId13"/>
    <p:sldId id="576" r:id="rId14"/>
    <p:sldId id="586" r:id="rId15"/>
    <p:sldId id="591" r:id="rId16"/>
    <p:sldId id="596" r:id="rId17"/>
    <p:sldId id="501" r:id="rId18"/>
    <p:sldId id="413" r:id="rId19"/>
    <p:sldId id="582" r:id="rId20"/>
    <p:sldId id="418" r:id="rId21"/>
    <p:sldId id="415" r:id="rId22"/>
    <p:sldId id="488" r:id="rId23"/>
    <p:sldId id="489" r:id="rId24"/>
    <p:sldId id="490" r:id="rId25"/>
    <p:sldId id="400" r:id="rId26"/>
    <p:sldId id="589" r:id="rId27"/>
    <p:sldId id="592" r:id="rId28"/>
    <p:sldId id="588" r:id="rId29"/>
    <p:sldId id="593" r:id="rId30"/>
    <p:sldId id="599" r:id="rId31"/>
    <p:sldId id="575" r:id="rId32"/>
    <p:sldId id="578" r:id="rId33"/>
    <p:sldId id="573" r:id="rId34"/>
    <p:sldId id="306" r:id="rId35"/>
    <p:sldId id="417" r:id="rId36"/>
    <p:sldId id="436" r:id="rId37"/>
    <p:sldId id="480" r:id="rId38"/>
    <p:sldId id="482" r:id="rId39"/>
    <p:sldId id="483" r:id="rId40"/>
    <p:sldId id="484" r:id="rId41"/>
    <p:sldId id="485" r:id="rId42"/>
    <p:sldId id="487" r:id="rId43"/>
    <p:sldId id="486" r:id="rId44"/>
    <p:sldId id="474" r:id="rId45"/>
    <p:sldId id="279" r:id="rId46"/>
    <p:sldId id="475" r:id="rId47"/>
    <p:sldId id="476" r:id="rId48"/>
    <p:sldId id="477" r:id="rId49"/>
    <p:sldId id="478" r:id="rId50"/>
    <p:sldId id="479" r:id="rId51"/>
    <p:sldId id="458" r:id="rId52"/>
    <p:sldId id="459" r:id="rId53"/>
    <p:sldId id="460" r:id="rId54"/>
    <p:sldId id="461" r:id="rId55"/>
    <p:sldId id="454" r:id="rId56"/>
    <p:sldId id="471" r:id="rId57"/>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bBOPHmJU4INGQkbTnqE4Q==" hashData="5ubWMZ4yTLWQTsPVyg4eoHzrcLUwef2PDAitFy5bdd3vcs/bD0mCJWcGYydk9BJrt/wtFyDxKsN3Oze7YzJeug=="/>
  <p:extLst>
    <p:ext uri="{521415D9-36F7-43E2-AB2F-B90AF26B5E84}">
      <p14:sectionLst xmlns:p14="http://schemas.microsoft.com/office/powerpoint/2010/main">
        <p14:section name="Default Section" id="{D38CAF9C-A31B-479C-BFD4-A42F159A5871}">
          <p14:sldIdLst>
            <p14:sldId id="332"/>
            <p14:sldId id="287"/>
            <p14:sldId id="583"/>
            <p14:sldId id="399"/>
            <p14:sldId id="423"/>
            <p14:sldId id="585"/>
            <p14:sldId id="440"/>
            <p14:sldId id="584"/>
            <p14:sldId id="597"/>
            <p14:sldId id="598"/>
            <p14:sldId id="410"/>
            <p14:sldId id="574"/>
            <p14:sldId id="576"/>
            <p14:sldId id="586"/>
            <p14:sldId id="591"/>
            <p14:sldId id="596"/>
            <p14:sldId id="501"/>
            <p14:sldId id="413"/>
            <p14:sldId id="582"/>
            <p14:sldId id="418"/>
            <p14:sldId id="415"/>
            <p14:sldId id="488"/>
            <p14:sldId id="489"/>
            <p14:sldId id="490"/>
            <p14:sldId id="400"/>
            <p14:sldId id="589"/>
            <p14:sldId id="592"/>
            <p14:sldId id="588"/>
            <p14:sldId id="593"/>
            <p14:sldId id="599"/>
            <p14:sldId id="575"/>
            <p14:sldId id="578"/>
            <p14:sldId id="573"/>
            <p14:sldId id="306"/>
          </p14:sldIdLst>
        </p14:section>
        <p14:section name="Hide details" id="{E99A71D3-DBAC-4D56-AF05-15AA30E2D031}">
          <p14:sldIdLst>
            <p14:sldId id="417"/>
            <p14:sldId id="436"/>
            <p14:sldId id="480"/>
            <p14:sldId id="482"/>
            <p14:sldId id="483"/>
            <p14:sldId id="484"/>
            <p14:sldId id="485"/>
            <p14:sldId id="487"/>
            <p14:sldId id="486"/>
            <p14:sldId id="474"/>
            <p14:sldId id="279"/>
            <p14:sldId id="475"/>
            <p14:sldId id="476"/>
            <p14:sldId id="477"/>
            <p14:sldId id="478"/>
            <p14:sldId id="479"/>
            <p14:sldId id="458"/>
            <p14:sldId id="459"/>
            <p14:sldId id="460"/>
            <p14:sldId id="461"/>
            <p14:sldId id="454"/>
            <p14:sldId id="4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y Quang Nguyen" initials="DQN" lastIdx="3" clrIdx="0">
    <p:extLst>
      <p:ext uri="{19B8F6BF-5375-455C-9EA6-DF929625EA0E}">
        <p15:presenceInfo xmlns:p15="http://schemas.microsoft.com/office/powerpoint/2012/main" userId="706da31535594c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55" autoAdjust="0"/>
  </p:normalViewPr>
  <p:slideViewPr>
    <p:cSldViewPr snapToGrid="0">
      <p:cViewPr varScale="1">
        <p:scale>
          <a:sx n="73" d="100"/>
          <a:sy n="73" d="100"/>
        </p:scale>
        <p:origin x="1541" y="67"/>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6T08:33:21.266" idx="1">
    <p:pos x="1595" y="1088"/>
    <p:text>lý thuyết, so sánh một số platform, lý do chọn blockchain</p:text>
    <p:extLst>
      <p:ext uri="{C676402C-5697-4E1C-873F-D02D1690AC5C}">
        <p15:threadingInfo xmlns:p15="http://schemas.microsoft.com/office/powerpoint/2012/main" timeZoneBias="-420"/>
      </p:ext>
    </p:extLst>
  </p:cm>
  <p:cm authorId="1" dt="2019-06-26T08:33:58.182" idx="2">
    <p:pos x="2709" y="1403"/>
    <p:text>Lý thuyết hyper, components, transaction flow, private data, consensus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A1E2C-257C-4B5B-A213-E58E75EAE1DA}" type="doc">
      <dgm:prSet loTypeId="urn:microsoft.com/office/officeart/2005/8/layout/chevron1" loCatId="process" qsTypeId="urn:microsoft.com/office/officeart/2005/8/quickstyle/simple1" qsCatId="simple" csTypeId="urn:microsoft.com/office/officeart/2005/8/colors/colorful3" csCatId="colorful" phldr="1"/>
      <dgm:spPr/>
    </dgm:pt>
    <dgm:pt modelId="{7F047D8F-6F32-4CF9-9595-A6C2F1E44AAF}">
      <dgm:prSet phldrT="[Text]"/>
      <dgm:spPr/>
      <dgm:t>
        <a:bodyPr/>
        <a:lstStyle/>
        <a:p>
          <a:r>
            <a:rPr lang="en-US"/>
            <a:t>Planting</a:t>
          </a:r>
        </a:p>
      </dgm:t>
    </dgm:pt>
    <dgm:pt modelId="{E06CA662-E92D-4AE2-A3D8-94E0C54897BC}" type="parTrans" cxnId="{F257727C-7B42-4B2F-872E-6763CC15C45C}">
      <dgm:prSet/>
      <dgm:spPr/>
      <dgm:t>
        <a:bodyPr/>
        <a:lstStyle/>
        <a:p>
          <a:endParaRPr lang="en-US"/>
        </a:p>
      </dgm:t>
    </dgm:pt>
    <dgm:pt modelId="{49D5D8AF-62DC-4084-8EE2-7265476717B2}" type="sibTrans" cxnId="{F257727C-7B42-4B2F-872E-6763CC15C45C}">
      <dgm:prSet/>
      <dgm:spPr/>
      <dgm:t>
        <a:bodyPr/>
        <a:lstStyle/>
        <a:p>
          <a:endParaRPr lang="en-US"/>
        </a:p>
      </dgm:t>
    </dgm:pt>
    <dgm:pt modelId="{3E537124-E023-45DE-BCB6-90BAF9812580}">
      <dgm:prSet phldrT="[Text]"/>
      <dgm:spPr/>
      <dgm:t>
        <a:bodyPr/>
        <a:lstStyle/>
        <a:p>
          <a:r>
            <a:rPr lang="en-US"/>
            <a:t>Collecting</a:t>
          </a:r>
        </a:p>
      </dgm:t>
    </dgm:pt>
    <dgm:pt modelId="{A808ED20-78E5-442B-BA2A-35E1198C3C86}" type="parTrans" cxnId="{831F920C-578E-40D4-865B-AC8302CE14C9}">
      <dgm:prSet/>
      <dgm:spPr/>
      <dgm:t>
        <a:bodyPr/>
        <a:lstStyle/>
        <a:p>
          <a:endParaRPr lang="en-US"/>
        </a:p>
      </dgm:t>
    </dgm:pt>
    <dgm:pt modelId="{8BD90843-5825-4CEC-BC57-EACD408E542F}" type="sibTrans" cxnId="{831F920C-578E-40D4-865B-AC8302CE14C9}">
      <dgm:prSet/>
      <dgm:spPr/>
      <dgm:t>
        <a:bodyPr/>
        <a:lstStyle/>
        <a:p>
          <a:endParaRPr lang="en-US"/>
        </a:p>
      </dgm:t>
    </dgm:pt>
    <dgm:pt modelId="{ED540844-5593-4B6F-A174-25B0F3D74E8B}">
      <dgm:prSet phldrT="[Text]"/>
      <dgm:spPr/>
      <dgm:t>
        <a:bodyPr/>
        <a:lstStyle/>
        <a:p>
          <a:r>
            <a:rPr lang="en-US"/>
            <a:t>Exporting</a:t>
          </a:r>
        </a:p>
      </dgm:t>
    </dgm:pt>
    <dgm:pt modelId="{ED6860FA-D50A-4455-96A9-F01AC528CD94}" type="parTrans" cxnId="{A274A060-5B6D-48A2-A736-2DDDDBEF0792}">
      <dgm:prSet/>
      <dgm:spPr/>
      <dgm:t>
        <a:bodyPr/>
        <a:lstStyle/>
        <a:p>
          <a:endParaRPr lang="en-US"/>
        </a:p>
      </dgm:t>
    </dgm:pt>
    <dgm:pt modelId="{BEFB2724-427A-4D37-8F0C-5E4051F71911}" type="sibTrans" cxnId="{A274A060-5B6D-48A2-A736-2DDDDBEF0792}">
      <dgm:prSet/>
      <dgm:spPr/>
      <dgm:t>
        <a:bodyPr/>
        <a:lstStyle/>
        <a:p>
          <a:endParaRPr lang="en-US"/>
        </a:p>
      </dgm:t>
    </dgm:pt>
    <dgm:pt modelId="{B84BD1F3-A161-42A5-A254-7E30F5C6CD9C}">
      <dgm:prSet phldrT="[Text]"/>
      <dgm:spPr/>
      <dgm:t>
        <a:bodyPr/>
        <a:lstStyle/>
        <a:p>
          <a:r>
            <a:rPr lang="en-US"/>
            <a:t>Buying</a:t>
          </a:r>
        </a:p>
      </dgm:t>
    </dgm:pt>
    <dgm:pt modelId="{7542077A-3A2C-49D1-8D18-C0D551DF241E}" type="parTrans" cxnId="{07A73A8C-CBFD-450A-8011-C83751BDEF6C}">
      <dgm:prSet/>
      <dgm:spPr/>
      <dgm:t>
        <a:bodyPr/>
        <a:lstStyle/>
        <a:p>
          <a:endParaRPr lang="en-US"/>
        </a:p>
      </dgm:t>
    </dgm:pt>
    <dgm:pt modelId="{B429E8D6-CB35-4B9E-B2A8-46A50639994B}" type="sibTrans" cxnId="{07A73A8C-CBFD-450A-8011-C83751BDEF6C}">
      <dgm:prSet/>
      <dgm:spPr/>
      <dgm:t>
        <a:bodyPr/>
        <a:lstStyle/>
        <a:p>
          <a:endParaRPr lang="en-US"/>
        </a:p>
      </dgm:t>
    </dgm:pt>
    <dgm:pt modelId="{5F270DF1-F503-4ABC-8FFA-F75F2D6BBE18}">
      <dgm:prSet phldrT="[Text]"/>
      <dgm:spPr/>
      <dgm:t>
        <a:bodyPr/>
        <a:lstStyle/>
        <a:p>
          <a:r>
            <a:rPr lang="en-US"/>
            <a:t>Processing</a:t>
          </a:r>
        </a:p>
      </dgm:t>
    </dgm:pt>
    <dgm:pt modelId="{988D166C-7170-4085-B331-D64E1E9FC0B4}" type="parTrans" cxnId="{41C05C6F-5173-4706-8E38-39C5DA98BF32}">
      <dgm:prSet/>
      <dgm:spPr/>
      <dgm:t>
        <a:bodyPr/>
        <a:lstStyle/>
        <a:p>
          <a:endParaRPr lang="en-US"/>
        </a:p>
      </dgm:t>
    </dgm:pt>
    <dgm:pt modelId="{45911507-ACCA-4938-839A-AF7CE5EFFA95}" type="sibTrans" cxnId="{41C05C6F-5173-4706-8E38-39C5DA98BF32}">
      <dgm:prSet/>
      <dgm:spPr/>
      <dgm:t>
        <a:bodyPr/>
        <a:lstStyle/>
        <a:p>
          <a:endParaRPr lang="en-US"/>
        </a:p>
      </dgm:t>
    </dgm:pt>
    <dgm:pt modelId="{B8E4D753-B97D-4C61-B856-EC0CE0A45C2B}">
      <dgm:prSet phldrT="[Text]"/>
      <dgm:spPr/>
      <dgm:t>
        <a:bodyPr/>
        <a:lstStyle/>
        <a:p>
          <a:r>
            <a:rPr lang="en-US"/>
            <a:t>Consuming</a:t>
          </a:r>
        </a:p>
      </dgm:t>
    </dgm:pt>
    <dgm:pt modelId="{2157A710-6F11-4B3A-B416-DBC3FB2E4BBE}" type="parTrans" cxnId="{F15A3740-4701-467D-884E-15AC2C3C5317}">
      <dgm:prSet/>
      <dgm:spPr/>
      <dgm:t>
        <a:bodyPr/>
        <a:lstStyle/>
        <a:p>
          <a:endParaRPr lang="en-US"/>
        </a:p>
      </dgm:t>
    </dgm:pt>
    <dgm:pt modelId="{82664EC3-4606-4D7D-9919-DF55F0E35490}" type="sibTrans" cxnId="{F15A3740-4701-467D-884E-15AC2C3C5317}">
      <dgm:prSet/>
      <dgm:spPr/>
      <dgm:t>
        <a:bodyPr/>
        <a:lstStyle/>
        <a:p>
          <a:endParaRPr lang="en-US"/>
        </a:p>
      </dgm:t>
    </dgm:pt>
    <dgm:pt modelId="{9F2B5B03-BFF4-4689-8EDA-5DCE441E6D96}" type="pres">
      <dgm:prSet presAssocID="{F95A1E2C-257C-4B5B-A213-E58E75EAE1DA}" presName="Name0" presStyleCnt="0">
        <dgm:presLayoutVars>
          <dgm:dir/>
          <dgm:animLvl val="lvl"/>
          <dgm:resizeHandles val="exact"/>
        </dgm:presLayoutVars>
      </dgm:prSet>
      <dgm:spPr/>
    </dgm:pt>
    <dgm:pt modelId="{C36ECE36-FAB6-4A85-9829-7F8D8F60E6D3}" type="pres">
      <dgm:prSet presAssocID="{7F047D8F-6F32-4CF9-9595-A6C2F1E44AAF}" presName="parTxOnly" presStyleLbl="node1" presStyleIdx="0" presStyleCnt="6">
        <dgm:presLayoutVars>
          <dgm:chMax val="0"/>
          <dgm:chPref val="0"/>
          <dgm:bulletEnabled val="1"/>
        </dgm:presLayoutVars>
      </dgm:prSet>
      <dgm:spPr/>
    </dgm:pt>
    <dgm:pt modelId="{9B810D97-04C7-4B67-8EC3-5F1CE4FF7C83}" type="pres">
      <dgm:prSet presAssocID="{49D5D8AF-62DC-4084-8EE2-7265476717B2}" presName="parTxOnlySpace" presStyleCnt="0"/>
      <dgm:spPr/>
    </dgm:pt>
    <dgm:pt modelId="{05A94180-88A6-4515-83B8-F1550283595F}" type="pres">
      <dgm:prSet presAssocID="{3E537124-E023-45DE-BCB6-90BAF9812580}" presName="parTxOnly" presStyleLbl="node1" presStyleIdx="1" presStyleCnt="6">
        <dgm:presLayoutVars>
          <dgm:chMax val="0"/>
          <dgm:chPref val="0"/>
          <dgm:bulletEnabled val="1"/>
        </dgm:presLayoutVars>
      </dgm:prSet>
      <dgm:spPr/>
    </dgm:pt>
    <dgm:pt modelId="{821D56A2-8BE6-466B-B507-AB15403CEB55}" type="pres">
      <dgm:prSet presAssocID="{8BD90843-5825-4CEC-BC57-EACD408E542F}" presName="parTxOnlySpace" presStyleCnt="0"/>
      <dgm:spPr/>
    </dgm:pt>
    <dgm:pt modelId="{DCC22947-AC5D-401F-928D-33CC2CC36508}" type="pres">
      <dgm:prSet presAssocID="{ED540844-5593-4B6F-A174-25B0F3D74E8B}" presName="parTxOnly" presStyleLbl="node1" presStyleIdx="2" presStyleCnt="6">
        <dgm:presLayoutVars>
          <dgm:chMax val="0"/>
          <dgm:chPref val="0"/>
          <dgm:bulletEnabled val="1"/>
        </dgm:presLayoutVars>
      </dgm:prSet>
      <dgm:spPr/>
    </dgm:pt>
    <dgm:pt modelId="{107E1909-9CEE-41A9-BD50-8F0C76C318B4}" type="pres">
      <dgm:prSet presAssocID="{BEFB2724-427A-4D37-8F0C-5E4051F71911}" presName="parTxOnlySpace" presStyleCnt="0"/>
      <dgm:spPr/>
    </dgm:pt>
    <dgm:pt modelId="{B1A8D355-B034-41BA-9B61-F760E97033C2}" type="pres">
      <dgm:prSet presAssocID="{B84BD1F3-A161-42A5-A254-7E30F5C6CD9C}" presName="parTxOnly" presStyleLbl="node1" presStyleIdx="3" presStyleCnt="6">
        <dgm:presLayoutVars>
          <dgm:chMax val="0"/>
          <dgm:chPref val="0"/>
          <dgm:bulletEnabled val="1"/>
        </dgm:presLayoutVars>
      </dgm:prSet>
      <dgm:spPr/>
    </dgm:pt>
    <dgm:pt modelId="{C523BE64-81D4-4706-8D63-20839849E45F}" type="pres">
      <dgm:prSet presAssocID="{B429E8D6-CB35-4B9E-B2A8-46A50639994B}" presName="parTxOnlySpace" presStyleCnt="0"/>
      <dgm:spPr/>
    </dgm:pt>
    <dgm:pt modelId="{B067CE83-32EE-4D6E-AD7C-83222AC9639F}" type="pres">
      <dgm:prSet presAssocID="{5F270DF1-F503-4ABC-8FFA-F75F2D6BBE18}" presName="parTxOnly" presStyleLbl="node1" presStyleIdx="4" presStyleCnt="6">
        <dgm:presLayoutVars>
          <dgm:chMax val="0"/>
          <dgm:chPref val="0"/>
          <dgm:bulletEnabled val="1"/>
        </dgm:presLayoutVars>
      </dgm:prSet>
      <dgm:spPr/>
    </dgm:pt>
    <dgm:pt modelId="{E1591664-5FAA-4BAA-95F0-3B74C57ADDA1}" type="pres">
      <dgm:prSet presAssocID="{45911507-ACCA-4938-839A-AF7CE5EFFA95}" presName="parTxOnlySpace" presStyleCnt="0"/>
      <dgm:spPr/>
    </dgm:pt>
    <dgm:pt modelId="{00976ED7-E8AD-4E4B-8B6F-A3AD2245D099}" type="pres">
      <dgm:prSet presAssocID="{B8E4D753-B97D-4C61-B856-EC0CE0A45C2B}" presName="parTxOnly" presStyleLbl="node1" presStyleIdx="5" presStyleCnt="6">
        <dgm:presLayoutVars>
          <dgm:chMax val="0"/>
          <dgm:chPref val="0"/>
          <dgm:bulletEnabled val="1"/>
        </dgm:presLayoutVars>
      </dgm:prSet>
      <dgm:spPr/>
    </dgm:pt>
  </dgm:ptLst>
  <dgm:cxnLst>
    <dgm:cxn modelId="{831F920C-578E-40D4-865B-AC8302CE14C9}" srcId="{F95A1E2C-257C-4B5B-A213-E58E75EAE1DA}" destId="{3E537124-E023-45DE-BCB6-90BAF9812580}" srcOrd="1" destOrd="0" parTransId="{A808ED20-78E5-442B-BA2A-35E1198C3C86}" sibTransId="{8BD90843-5825-4CEC-BC57-EACD408E542F}"/>
    <dgm:cxn modelId="{1DBDCF1C-D117-4AE6-A9D6-7F1EB4B87412}" type="presOf" srcId="{5F270DF1-F503-4ABC-8FFA-F75F2D6BBE18}" destId="{B067CE83-32EE-4D6E-AD7C-83222AC9639F}" srcOrd="0" destOrd="0" presId="urn:microsoft.com/office/officeart/2005/8/layout/chevron1"/>
    <dgm:cxn modelId="{1B0E5E20-03E3-4AD6-A4EF-CFD71FAF9E00}" type="presOf" srcId="{B8E4D753-B97D-4C61-B856-EC0CE0A45C2B}" destId="{00976ED7-E8AD-4E4B-8B6F-A3AD2245D099}" srcOrd="0" destOrd="0" presId="urn:microsoft.com/office/officeart/2005/8/layout/chevron1"/>
    <dgm:cxn modelId="{39756B2A-0A2E-4029-A61F-22846B0EE366}" type="presOf" srcId="{7F047D8F-6F32-4CF9-9595-A6C2F1E44AAF}" destId="{C36ECE36-FAB6-4A85-9829-7F8D8F60E6D3}" srcOrd="0" destOrd="0" presId="urn:microsoft.com/office/officeart/2005/8/layout/chevron1"/>
    <dgm:cxn modelId="{F15A3740-4701-467D-884E-15AC2C3C5317}" srcId="{F95A1E2C-257C-4B5B-A213-E58E75EAE1DA}" destId="{B8E4D753-B97D-4C61-B856-EC0CE0A45C2B}" srcOrd="5" destOrd="0" parTransId="{2157A710-6F11-4B3A-B416-DBC3FB2E4BBE}" sibTransId="{82664EC3-4606-4D7D-9919-DF55F0E35490}"/>
    <dgm:cxn modelId="{C03D3660-FCC3-4E98-A17C-42D77E9FA334}" type="presOf" srcId="{3E537124-E023-45DE-BCB6-90BAF9812580}" destId="{05A94180-88A6-4515-83B8-F1550283595F}" srcOrd="0" destOrd="0" presId="urn:microsoft.com/office/officeart/2005/8/layout/chevron1"/>
    <dgm:cxn modelId="{A274A060-5B6D-48A2-A736-2DDDDBEF0792}" srcId="{F95A1E2C-257C-4B5B-A213-E58E75EAE1DA}" destId="{ED540844-5593-4B6F-A174-25B0F3D74E8B}" srcOrd="2" destOrd="0" parTransId="{ED6860FA-D50A-4455-96A9-F01AC528CD94}" sibTransId="{BEFB2724-427A-4D37-8F0C-5E4051F71911}"/>
    <dgm:cxn modelId="{41C05C6F-5173-4706-8E38-39C5DA98BF32}" srcId="{F95A1E2C-257C-4B5B-A213-E58E75EAE1DA}" destId="{5F270DF1-F503-4ABC-8FFA-F75F2D6BBE18}" srcOrd="4" destOrd="0" parTransId="{988D166C-7170-4085-B331-D64E1E9FC0B4}" sibTransId="{45911507-ACCA-4938-839A-AF7CE5EFFA95}"/>
    <dgm:cxn modelId="{5DAE0C71-A17B-4D21-930E-3A86DD0E8FEB}" type="presOf" srcId="{B84BD1F3-A161-42A5-A254-7E30F5C6CD9C}" destId="{B1A8D355-B034-41BA-9B61-F760E97033C2}" srcOrd="0" destOrd="0" presId="urn:microsoft.com/office/officeart/2005/8/layout/chevron1"/>
    <dgm:cxn modelId="{B55ECD79-9E77-47DC-97EE-4BF3C1D598BF}" type="presOf" srcId="{ED540844-5593-4B6F-A174-25B0F3D74E8B}" destId="{DCC22947-AC5D-401F-928D-33CC2CC36508}" srcOrd="0" destOrd="0" presId="urn:microsoft.com/office/officeart/2005/8/layout/chevron1"/>
    <dgm:cxn modelId="{F257727C-7B42-4B2F-872E-6763CC15C45C}" srcId="{F95A1E2C-257C-4B5B-A213-E58E75EAE1DA}" destId="{7F047D8F-6F32-4CF9-9595-A6C2F1E44AAF}" srcOrd="0" destOrd="0" parTransId="{E06CA662-E92D-4AE2-A3D8-94E0C54897BC}" sibTransId="{49D5D8AF-62DC-4084-8EE2-7265476717B2}"/>
    <dgm:cxn modelId="{674B5584-C2EE-44B3-BFC0-73C6517D37DB}" type="presOf" srcId="{F95A1E2C-257C-4B5B-A213-E58E75EAE1DA}" destId="{9F2B5B03-BFF4-4689-8EDA-5DCE441E6D96}" srcOrd="0" destOrd="0" presId="urn:microsoft.com/office/officeart/2005/8/layout/chevron1"/>
    <dgm:cxn modelId="{07A73A8C-CBFD-450A-8011-C83751BDEF6C}" srcId="{F95A1E2C-257C-4B5B-A213-E58E75EAE1DA}" destId="{B84BD1F3-A161-42A5-A254-7E30F5C6CD9C}" srcOrd="3" destOrd="0" parTransId="{7542077A-3A2C-49D1-8D18-C0D551DF241E}" sibTransId="{B429E8D6-CB35-4B9E-B2A8-46A50639994B}"/>
    <dgm:cxn modelId="{F9CACD2F-6CD7-4E24-8E8A-01C8DB6D14D9}" type="presParOf" srcId="{9F2B5B03-BFF4-4689-8EDA-5DCE441E6D96}" destId="{C36ECE36-FAB6-4A85-9829-7F8D8F60E6D3}" srcOrd="0" destOrd="0" presId="urn:microsoft.com/office/officeart/2005/8/layout/chevron1"/>
    <dgm:cxn modelId="{92F6DE0F-88C1-44D2-BA0F-31BA2FCF8871}" type="presParOf" srcId="{9F2B5B03-BFF4-4689-8EDA-5DCE441E6D96}" destId="{9B810D97-04C7-4B67-8EC3-5F1CE4FF7C83}" srcOrd="1" destOrd="0" presId="urn:microsoft.com/office/officeart/2005/8/layout/chevron1"/>
    <dgm:cxn modelId="{8EBEEF59-FA0D-4B79-8417-40046DAFF002}" type="presParOf" srcId="{9F2B5B03-BFF4-4689-8EDA-5DCE441E6D96}" destId="{05A94180-88A6-4515-83B8-F1550283595F}" srcOrd="2" destOrd="0" presId="urn:microsoft.com/office/officeart/2005/8/layout/chevron1"/>
    <dgm:cxn modelId="{1A1A33E8-2125-4572-8633-B47C689A1334}" type="presParOf" srcId="{9F2B5B03-BFF4-4689-8EDA-5DCE441E6D96}" destId="{821D56A2-8BE6-466B-B507-AB15403CEB55}" srcOrd="3" destOrd="0" presId="urn:microsoft.com/office/officeart/2005/8/layout/chevron1"/>
    <dgm:cxn modelId="{13B6565B-CE76-42FA-BE22-861C0156BDB4}" type="presParOf" srcId="{9F2B5B03-BFF4-4689-8EDA-5DCE441E6D96}" destId="{DCC22947-AC5D-401F-928D-33CC2CC36508}" srcOrd="4" destOrd="0" presId="urn:microsoft.com/office/officeart/2005/8/layout/chevron1"/>
    <dgm:cxn modelId="{6DFB5C25-7BB4-45E5-925B-8C8C88D02DA7}" type="presParOf" srcId="{9F2B5B03-BFF4-4689-8EDA-5DCE441E6D96}" destId="{107E1909-9CEE-41A9-BD50-8F0C76C318B4}" srcOrd="5" destOrd="0" presId="urn:microsoft.com/office/officeart/2005/8/layout/chevron1"/>
    <dgm:cxn modelId="{C50FEE50-0A46-4C92-95A0-B06330C88162}" type="presParOf" srcId="{9F2B5B03-BFF4-4689-8EDA-5DCE441E6D96}" destId="{B1A8D355-B034-41BA-9B61-F760E97033C2}" srcOrd="6" destOrd="0" presId="urn:microsoft.com/office/officeart/2005/8/layout/chevron1"/>
    <dgm:cxn modelId="{A8ABA944-8064-4FB7-B6E2-58647B917FA1}" type="presParOf" srcId="{9F2B5B03-BFF4-4689-8EDA-5DCE441E6D96}" destId="{C523BE64-81D4-4706-8D63-20839849E45F}" srcOrd="7" destOrd="0" presId="urn:microsoft.com/office/officeart/2005/8/layout/chevron1"/>
    <dgm:cxn modelId="{C6918158-4872-4FF2-A8A3-A21C633EEF4F}" type="presParOf" srcId="{9F2B5B03-BFF4-4689-8EDA-5DCE441E6D96}" destId="{B067CE83-32EE-4D6E-AD7C-83222AC9639F}" srcOrd="8" destOrd="0" presId="urn:microsoft.com/office/officeart/2005/8/layout/chevron1"/>
    <dgm:cxn modelId="{BFB2CE04-E232-497D-84A0-020C754DDDC2}" type="presParOf" srcId="{9F2B5B03-BFF4-4689-8EDA-5DCE441E6D96}" destId="{E1591664-5FAA-4BAA-95F0-3B74C57ADDA1}" srcOrd="9" destOrd="0" presId="urn:microsoft.com/office/officeart/2005/8/layout/chevron1"/>
    <dgm:cxn modelId="{813B509B-781B-4029-9F22-C127B8092FC1}" type="presParOf" srcId="{9F2B5B03-BFF4-4689-8EDA-5DCE441E6D96}" destId="{00976ED7-E8AD-4E4B-8B6F-A3AD2245D099}"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A1E2C-257C-4B5B-A213-E58E75EAE1DA}" type="doc">
      <dgm:prSet loTypeId="urn:microsoft.com/office/officeart/2005/8/layout/chevron1" loCatId="process" qsTypeId="urn:microsoft.com/office/officeart/2005/8/quickstyle/simple1" qsCatId="simple" csTypeId="urn:microsoft.com/office/officeart/2005/8/colors/colorful5" csCatId="colorful" phldr="1"/>
      <dgm:spPr/>
    </dgm:pt>
    <dgm:pt modelId="{7F047D8F-6F32-4CF9-9595-A6C2F1E44AAF}">
      <dgm:prSet phldrT="[Text]"/>
      <dgm:spPr/>
      <dgm:t>
        <a:bodyPr/>
        <a:lstStyle/>
        <a:p>
          <a:r>
            <a:rPr lang="en-US"/>
            <a:t>Contract Step 1</a:t>
          </a:r>
        </a:p>
      </dgm:t>
    </dgm:pt>
    <dgm:pt modelId="{E06CA662-E92D-4AE2-A3D8-94E0C54897BC}" type="parTrans" cxnId="{F257727C-7B42-4B2F-872E-6763CC15C45C}">
      <dgm:prSet/>
      <dgm:spPr/>
      <dgm:t>
        <a:bodyPr/>
        <a:lstStyle/>
        <a:p>
          <a:endParaRPr lang="en-US"/>
        </a:p>
      </dgm:t>
    </dgm:pt>
    <dgm:pt modelId="{49D5D8AF-62DC-4084-8EE2-7265476717B2}" type="sibTrans" cxnId="{F257727C-7B42-4B2F-872E-6763CC15C45C}">
      <dgm:prSet/>
      <dgm:spPr/>
      <dgm:t>
        <a:bodyPr/>
        <a:lstStyle/>
        <a:p>
          <a:endParaRPr lang="en-US"/>
        </a:p>
      </dgm:t>
    </dgm:pt>
    <dgm:pt modelId="{21B77B14-CC58-4569-A66A-F55CFC4CBC6E}">
      <dgm:prSet phldrT="[Text]"/>
      <dgm:spPr/>
      <dgm:t>
        <a:bodyPr/>
        <a:lstStyle/>
        <a:p>
          <a:r>
            <a:rPr lang="en-US"/>
            <a:t>Contract Step 2</a:t>
          </a:r>
        </a:p>
      </dgm:t>
    </dgm:pt>
    <dgm:pt modelId="{2327B620-51E8-4855-8FFF-09A63D57D626}" type="parTrans" cxnId="{C2FC7B4F-464D-46DD-8516-E894A877E882}">
      <dgm:prSet/>
      <dgm:spPr/>
      <dgm:t>
        <a:bodyPr/>
        <a:lstStyle/>
        <a:p>
          <a:endParaRPr lang="en-US"/>
        </a:p>
      </dgm:t>
    </dgm:pt>
    <dgm:pt modelId="{BB8CB7A1-2E9C-4E89-B6F7-9B9CF418596E}" type="sibTrans" cxnId="{C2FC7B4F-464D-46DD-8516-E894A877E882}">
      <dgm:prSet/>
      <dgm:spPr/>
      <dgm:t>
        <a:bodyPr/>
        <a:lstStyle/>
        <a:p>
          <a:endParaRPr lang="en-US"/>
        </a:p>
      </dgm:t>
    </dgm:pt>
    <dgm:pt modelId="{D1DC82C0-DCA1-4FA7-86FE-71F42C4A181A}">
      <dgm:prSet phldrT="[Text]"/>
      <dgm:spPr/>
      <dgm:t>
        <a:bodyPr/>
        <a:lstStyle/>
        <a:p>
          <a:r>
            <a:rPr lang="en-US"/>
            <a:t>Contract Step 3</a:t>
          </a:r>
        </a:p>
      </dgm:t>
    </dgm:pt>
    <dgm:pt modelId="{BBCD96E3-D5C9-4180-AA81-5E25F91A9DE7}" type="parTrans" cxnId="{AEC48568-184A-4A8A-8E74-4D4CDFD33156}">
      <dgm:prSet/>
      <dgm:spPr/>
      <dgm:t>
        <a:bodyPr/>
        <a:lstStyle/>
        <a:p>
          <a:endParaRPr lang="en-US"/>
        </a:p>
      </dgm:t>
    </dgm:pt>
    <dgm:pt modelId="{67BB1A54-437A-40A6-BAB0-3F08E41B31AB}" type="sibTrans" cxnId="{AEC48568-184A-4A8A-8E74-4D4CDFD33156}">
      <dgm:prSet/>
      <dgm:spPr/>
      <dgm:t>
        <a:bodyPr/>
        <a:lstStyle/>
        <a:p>
          <a:endParaRPr lang="en-US"/>
        </a:p>
      </dgm:t>
    </dgm:pt>
    <dgm:pt modelId="{9F2B5B03-BFF4-4689-8EDA-5DCE441E6D96}" type="pres">
      <dgm:prSet presAssocID="{F95A1E2C-257C-4B5B-A213-E58E75EAE1DA}" presName="Name0" presStyleCnt="0">
        <dgm:presLayoutVars>
          <dgm:dir/>
          <dgm:animLvl val="lvl"/>
          <dgm:resizeHandles val="exact"/>
        </dgm:presLayoutVars>
      </dgm:prSet>
      <dgm:spPr/>
    </dgm:pt>
    <dgm:pt modelId="{C36ECE36-FAB6-4A85-9829-7F8D8F60E6D3}" type="pres">
      <dgm:prSet presAssocID="{7F047D8F-6F32-4CF9-9595-A6C2F1E44AAF}" presName="parTxOnly" presStyleLbl="node1" presStyleIdx="0" presStyleCnt="3">
        <dgm:presLayoutVars>
          <dgm:chMax val="0"/>
          <dgm:chPref val="0"/>
          <dgm:bulletEnabled val="1"/>
        </dgm:presLayoutVars>
      </dgm:prSet>
      <dgm:spPr/>
    </dgm:pt>
    <dgm:pt modelId="{9B810D97-04C7-4B67-8EC3-5F1CE4FF7C83}" type="pres">
      <dgm:prSet presAssocID="{49D5D8AF-62DC-4084-8EE2-7265476717B2}" presName="parTxOnlySpace" presStyleCnt="0"/>
      <dgm:spPr/>
    </dgm:pt>
    <dgm:pt modelId="{2CF505C9-E017-4153-88CA-537B8B41EEB6}" type="pres">
      <dgm:prSet presAssocID="{21B77B14-CC58-4569-A66A-F55CFC4CBC6E}" presName="parTxOnly" presStyleLbl="node1" presStyleIdx="1" presStyleCnt="3">
        <dgm:presLayoutVars>
          <dgm:chMax val="0"/>
          <dgm:chPref val="0"/>
          <dgm:bulletEnabled val="1"/>
        </dgm:presLayoutVars>
      </dgm:prSet>
      <dgm:spPr/>
    </dgm:pt>
    <dgm:pt modelId="{A8E33B4A-BC19-4AAB-9ACE-8516B10D3217}" type="pres">
      <dgm:prSet presAssocID="{BB8CB7A1-2E9C-4E89-B6F7-9B9CF418596E}" presName="parTxOnlySpace" presStyleCnt="0"/>
      <dgm:spPr/>
    </dgm:pt>
    <dgm:pt modelId="{556D3AD8-4747-487A-88FF-39C91F219D5B}" type="pres">
      <dgm:prSet presAssocID="{D1DC82C0-DCA1-4FA7-86FE-71F42C4A181A}" presName="parTxOnly" presStyleLbl="node1" presStyleIdx="2" presStyleCnt="3">
        <dgm:presLayoutVars>
          <dgm:chMax val="0"/>
          <dgm:chPref val="0"/>
          <dgm:bulletEnabled val="1"/>
        </dgm:presLayoutVars>
      </dgm:prSet>
      <dgm:spPr/>
    </dgm:pt>
  </dgm:ptLst>
  <dgm:cxnLst>
    <dgm:cxn modelId="{D17A6901-2E3E-435C-9B45-331463C45072}" type="presOf" srcId="{D1DC82C0-DCA1-4FA7-86FE-71F42C4A181A}" destId="{556D3AD8-4747-487A-88FF-39C91F219D5B}" srcOrd="0" destOrd="0" presId="urn:microsoft.com/office/officeart/2005/8/layout/chevron1"/>
    <dgm:cxn modelId="{3B64C203-86D5-48BB-9F82-F44197A999B8}" type="presOf" srcId="{21B77B14-CC58-4569-A66A-F55CFC4CBC6E}" destId="{2CF505C9-E017-4153-88CA-537B8B41EEB6}" srcOrd="0" destOrd="0" presId="urn:microsoft.com/office/officeart/2005/8/layout/chevron1"/>
    <dgm:cxn modelId="{39756B2A-0A2E-4029-A61F-22846B0EE366}" type="presOf" srcId="{7F047D8F-6F32-4CF9-9595-A6C2F1E44AAF}" destId="{C36ECE36-FAB6-4A85-9829-7F8D8F60E6D3}" srcOrd="0" destOrd="0" presId="urn:microsoft.com/office/officeart/2005/8/layout/chevron1"/>
    <dgm:cxn modelId="{AEC48568-184A-4A8A-8E74-4D4CDFD33156}" srcId="{F95A1E2C-257C-4B5B-A213-E58E75EAE1DA}" destId="{D1DC82C0-DCA1-4FA7-86FE-71F42C4A181A}" srcOrd="2" destOrd="0" parTransId="{BBCD96E3-D5C9-4180-AA81-5E25F91A9DE7}" sibTransId="{67BB1A54-437A-40A6-BAB0-3F08E41B31AB}"/>
    <dgm:cxn modelId="{C2FC7B4F-464D-46DD-8516-E894A877E882}" srcId="{F95A1E2C-257C-4B5B-A213-E58E75EAE1DA}" destId="{21B77B14-CC58-4569-A66A-F55CFC4CBC6E}" srcOrd="1" destOrd="0" parTransId="{2327B620-51E8-4855-8FFF-09A63D57D626}" sibTransId="{BB8CB7A1-2E9C-4E89-B6F7-9B9CF418596E}"/>
    <dgm:cxn modelId="{F257727C-7B42-4B2F-872E-6763CC15C45C}" srcId="{F95A1E2C-257C-4B5B-A213-E58E75EAE1DA}" destId="{7F047D8F-6F32-4CF9-9595-A6C2F1E44AAF}" srcOrd="0" destOrd="0" parTransId="{E06CA662-E92D-4AE2-A3D8-94E0C54897BC}" sibTransId="{49D5D8AF-62DC-4084-8EE2-7265476717B2}"/>
    <dgm:cxn modelId="{674B5584-C2EE-44B3-BFC0-73C6517D37DB}" type="presOf" srcId="{F95A1E2C-257C-4B5B-A213-E58E75EAE1DA}" destId="{9F2B5B03-BFF4-4689-8EDA-5DCE441E6D96}" srcOrd="0" destOrd="0" presId="urn:microsoft.com/office/officeart/2005/8/layout/chevron1"/>
    <dgm:cxn modelId="{F9CACD2F-6CD7-4E24-8E8A-01C8DB6D14D9}" type="presParOf" srcId="{9F2B5B03-BFF4-4689-8EDA-5DCE441E6D96}" destId="{C36ECE36-FAB6-4A85-9829-7F8D8F60E6D3}" srcOrd="0" destOrd="0" presId="urn:microsoft.com/office/officeart/2005/8/layout/chevron1"/>
    <dgm:cxn modelId="{92F6DE0F-88C1-44D2-BA0F-31BA2FCF8871}" type="presParOf" srcId="{9F2B5B03-BFF4-4689-8EDA-5DCE441E6D96}" destId="{9B810D97-04C7-4B67-8EC3-5F1CE4FF7C83}" srcOrd="1" destOrd="0" presId="urn:microsoft.com/office/officeart/2005/8/layout/chevron1"/>
    <dgm:cxn modelId="{22CFF049-3499-49E4-96E6-D9AF5B5E298F}" type="presParOf" srcId="{9F2B5B03-BFF4-4689-8EDA-5DCE441E6D96}" destId="{2CF505C9-E017-4153-88CA-537B8B41EEB6}" srcOrd="2" destOrd="0" presId="urn:microsoft.com/office/officeart/2005/8/layout/chevron1"/>
    <dgm:cxn modelId="{77D552B8-034A-40C8-85B1-E4D15A0B3BFE}" type="presParOf" srcId="{9F2B5B03-BFF4-4689-8EDA-5DCE441E6D96}" destId="{A8E33B4A-BC19-4AAB-9ACE-8516B10D3217}" srcOrd="3" destOrd="0" presId="urn:microsoft.com/office/officeart/2005/8/layout/chevron1"/>
    <dgm:cxn modelId="{CA96288B-BD6E-4620-B851-5A8CF854D0DE}" type="presParOf" srcId="{9F2B5B03-BFF4-4689-8EDA-5DCE441E6D96}" destId="{556D3AD8-4747-487A-88FF-39C91F219D5B}"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CE36-FAB6-4A85-9829-7F8D8F60E6D3}">
      <dsp:nvSpPr>
        <dsp:cNvPr id="0" name=""/>
        <dsp:cNvSpPr/>
      </dsp:nvSpPr>
      <dsp:spPr>
        <a:xfrm>
          <a:off x="4115" y="389463"/>
          <a:ext cx="1531054" cy="61242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Planting</a:t>
          </a:r>
        </a:p>
      </dsp:txBody>
      <dsp:txXfrm>
        <a:off x="310326" y="389463"/>
        <a:ext cx="918633" cy="612421"/>
      </dsp:txXfrm>
    </dsp:sp>
    <dsp:sp modelId="{05A94180-88A6-4515-83B8-F1550283595F}">
      <dsp:nvSpPr>
        <dsp:cNvPr id="0" name=""/>
        <dsp:cNvSpPr/>
      </dsp:nvSpPr>
      <dsp:spPr>
        <a:xfrm>
          <a:off x="1382064" y="389463"/>
          <a:ext cx="1531054" cy="612421"/>
        </a:xfrm>
        <a:prstGeom prst="chevron">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Collecting</a:t>
          </a:r>
        </a:p>
      </dsp:txBody>
      <dsp:txXfrm>
        <a:off x="1688275" y="389463"/>
        <a:ext cx="918633" cy="612421"/>
      </dsp:txXfrm>
    </dsp:sp>
    <dsp:sp modelId="{DCC22947-AC5D-401F-928D-33CC2CC36508}">
      <dsp:nvSpPr>
        <dsp:cNvPr id="0" name=""/>
        <dsp:cNvSpPr/>
      </dsp:nvSpPr>
      <dsp:spPr>
        <a:xfrm>
          <a:off x="2760014" y="389463"/>
          <a:ext cx="1531054" cy="612421"/>
        </a:xfrm>
        <a:prstGeom prst="chevron">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Exporting</a:t>
          </a:r>
        </a:p>
      </dsp:txBody>
      <dsp:txXfrm>
        <a:off x="3066225" y="389463"/>
        <a:ext cx="918633" cy="612421"/>
      </dsp:txXfrm>
    </dsp:sp>
    <dsp:sp modelId="{B1A8D355-B034-41BA-9B61-F760E97033C2}">
      <dsp:nvSpPr>
        <dsp:cNvPr id="0" name=""/>
        <dsp:cNvSpPr/>
      </dsp:nvSpPr>
      <dsp:spPr>
        <a:xfrm>
          <a:off x="4137963" y="389463"/>
          <a:ext cx="1531054" cy="612421"/>
        </a:xfrm>
        <a:prstGeom prst="chevron">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Buying</a:t>
          </a:r>
        </a:p>
      </dsp:txBody>
      <dsp:txXfrm>
        <a:off x="4444174" y="389463"/>
        <a:ext cx="918633" cy="612421"/>
      </dsp:txXfrm>
    </dsp:sp>
    <dsp:sp modelId="{B067CE83-32EE-4D6E-AD7C-83222AC9639F}">
      <dsp:nvSpPr>
        <dsp:cNvPr id="0" name=""/>
        <dsp:cNvSpPr/>
      </dsp:nvSpPr>
      <dsp:spPr>
        <a:xfrm>
          <a:off x="5515912" y="389463"/>
          <a:ext cx="1531054" cy="612421"/>
        </a:xfrm>
        <a:prstGeom prst="chevron">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Processing</a:t>
          </a:r>
        </a:p>
      </dsp:txBody>
      <dsp:txXfrm>
        <a:off x="5822123" y="389463"/>
        <a:ext cx="918633" cy="612421"/>
      </dsp:txXfrm>
    </dsp:sp>
    <dsp:sp modelId="{00976ED7-E8AD-4E4B-8B6F-A3AD2245D099}">
      <dsp:nvSpPr>
        <dsp:cNvPr id="0" name=""/>
        <dsp:cNvSpPr/>
      </dsp:nvSpPr>
      <dsp:spPr>
        <a:xfrm>
          <a:off x="6893861" y="389463"/>
          <a:ext cx="1531054" cy="612421"/>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Consuming</a:t>
          </a:r>
        </a:p>
      </dsp:txBody>
      <dsp:txXfrm>
        <a:off x="7200072" y="389463"/>
        <a:ext cx="918633" cy="612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CE36-FAB6-4A85-9829-7F8D8F60E6D3}">
      <dsp:nvSpPr>
        <dsp:cNvPr id="0" name=""/>
        <dsp:cNvSpPr/>
      </dsp:nvSpPr>
      <dsp:spPr>
        <a:xfrm>
          <a:off x="1265" y="0"/>
          <a:ext cx="1541823" cy="57977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Contract Step 1</a:t>
          </a:r>
        </a:p>
      </dsp:txBody>
      <dsp:txXfrm>
        <a:off x="291152" y="0"/>
        <a:ext cx="962050" cy="579773"/>
      </dsp:txXfrm>
    </dsp:sp>
    <dsp:sp modelId="{2CF505C9-E017-4153-88CA-537B8B41EEB6}">
      <dsp:nvSpPr>
        <dsp:cNvPr id="0" name=""/>
        <dsp:cNvSpPr/>
      </dsp:nvSpPr>
      <dsp:spPr>
        <a:xfrm>
          <a:off x="1388906" y="0"/>
          <a:ext cx="1541823" cy="579773"/>
        </a:xfrm>
        <a:prstGeom prst="chevron">
          <a:avLst/>
        </a:prstGeom>
        <a:solidFill>
          <a:schemeClr val="accent5">
            <a:hueOff val="0"/>
            <a:satOff val="-25001"/>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Contract Step 2</a:t>
          </a:r>
        </a:p>
      </dsp:txBody>
      <dsp:txXfrm>
        <a:off x="1678793" y="0"/>
        <a:ext cx="962050" cy="579773"/>
      </dsp:txXfrm>
    </dsp:sp>
    <dsp:sp modelId="{556D3AD8-4747-487A-88FF-39C91F219D5B}">
      <dsp:nvSpPr>
        <dsp:cNvPr id="0" name=""/>
        <dsp:cNvSpPr/>
      </dsp:nvSpPr>
      <dsp:spPr>
        <a:xfrm>
          <a:off x="2776547" y="0"/>
          <a:ext cx="1541823" cy="579773"/>
        </a:xfrm>
        <a:prstGeom prst="chevron">
          <a:avLst/>
        </a:prstGeom>
        <a:solidFill>
          <a:schemeClr val="accent5">
            <a:hueOff val="0"/>
            <a:satOff val="-50003"/>
            <a:lumOff val="9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Contract Step 3</a:t>
          </a:r>
        </a:p>
      </dsp:txBody>
      <dsp:txXfrm>
        <a:off x="3066434" y="0"/>
        <a:ext cx="962050" cy="5797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2900"/>
          </a:xfrm>
          <a:prstGeom prst="rect">
            <a:avLst/>
          </a:prstGeom>
        </p:spPr>
        <p:txBody>
          <a:bodyPr vert="horz" lIns="91440" tIns="45720" rIns="91440" bIns="45720" rtlCol="0"/>
          <a:lstStyle>
            <a:lvl1pPr algn="r">
              <a:defRPr sz="1200"/>
            </a:lvl1pPr>
          </a:lstStyle>
          <a:p>
            <a:fld id="{C1F09A7C-CCE3-42E6-A9E7-5AF73F4F174B}" type="datetimeFigureOut">
              <a:rPr lang="en-US" smtClean="0"/>
              <a:pPr/>
              <a:t>10/12/2019</a:t>
            </a:fld>
            <a:endParaRPr lang="en-US"/>
          </a:p>
        </p:txBody>
      </p:sp>
      <p:sp>
        <p:nvSpPr>
          <p:cNvPr id="4" name="Footer Placeholder 3"/>
          <p:cNvSpPr>
            <a:spLocks noGrp="1"/>
          </p:cNvSpPr>
          <p:nvPr>
            <p:ph type="ftr" sz="quarter" idx="2"/>
          </p:nvPr>
        </p:nvSpPr>
        <p:spPr>
          <a:xfrm>
            <a:off x="0" y="6513910"/>
            <a:ext cx="402844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13910"/>
            <a:ext cx="4028440" cy="342900"/>
          </a:xfrm>
          <a:prstGeom prst="rect">
            <a:avLst/>
          </a:prstGeom>
        </p:spPr>
        <p:txBody>
          <a:bodyPr vert="horz" lIns="91440" tIns="45720" rIns="91440" bIns="45720" rtlCol="0" anchor="b"/>
          <a:lstStyle>
            <a:lvl1pPr algn="r">
              <a:defRPr sz="1200"/>
            </a:lvl1pPr>
          </a:lstStyle>
          <a:p>
            <a:fld id="{008C8A6C-9075-4D8D-8D07-1637A96A2E23}" type="slidenum">
              <a:rPr lang="en-US" smtClean="0"/>
              <a:pPr/>
              <a:t>‹#›</a:t>
            </a:fld>
            <a:endParaRPr lang="en-US"/>
          </a:p>
        </p:txBody>
      </p:sp>
    </p:spTree>
    <p:extLst>
      <p:ext uri="{BB962C8B-B14F-4D97-AF65-F5344CB8AC3E}">
        <p14:creationId xmlns:p14="http://schemas.microsoft.com/office/powerpoint/2010/main" val="2050795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10" y="0"/>
            <a:ext cx="4028440" cy="342900"/>
          </a:xfrm>
          <a:prstGeom prst="rect">
            <a:avLst/>
          </a:prstGeom>
        </p:spPr>
        <p:txBody>
          <a:bodyPr vert="horz" lIns="91440" tIns="45720" rIns="91440" bIns="45720" rtlCol="0"/>
          <a:lstStyle>
            <a:lvl1pPr algn="r">
              <a:defRPr sz="1200"/>
            </a:lvl1pPr>
          </a:lstStyle>
          <a:p>
            <a:fld id="{E0CDC4AD-53AC-4385-A374-DE80E786A473}" type="datetimeFigureOut">
              <a:rPr lang="en-US" smtClean="0"/>
              <a:pPr/>
              <a:t>10/12/2019</a:t>
            </a:fld>
            <a:endParaRPr lang="en-US"/>
          </a:p>
        </p:txBody>
      </p:sp>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1" y="3257550"/>
            <a:ext cx="743712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2844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13910"/>
            <a:ext cx="4028440" cy="342900"/>
          </a:xfrm>
          <a:prstGeom prst="rect">
            <a:avLst/>
          </a:prstGeom>
        </p:spPr>
        <p:txBody>
          <a:bodyPr vert="horz" lIns="91440" tIns="45720" rIns="91440" bIns="45720" rtlCol="0" anchor="b"/>
          <a:lstStyle>
            <a:lvl1pPr algn="r">
              <a:defRPr sz="1200"/>
            </a:lvl1pPr>
          </a:lstStyle>
          <a:p>
            <a:fld id="{0D699D2B-1A23-4693-982A-7DEDCC77C8C9}" type="slidenum">
              <a:rPr lang="en-US" smtClean="0"/>
              <a:pPr/>
              <a:t>‹#›</a:t>
            </a:fld>
            <a:endParaRPr lang="en-US"/>
          </a:p>
        </p:txBody>
      </p:sp>
    </p:spTree>
    <p:extLst>
      <p:ext uri="{BB962C8B-B14F-4D97-AF65-F5344CB8AC3E}">
        <p14:creationId xmlns:p14="http://schemas.microsoft.com/office/powerpoint/2010/main" val="173245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hesecretlivesofdata.com/raf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rbes.com/sites/rogeraitken/2017/08/22/ibm-forges-blockchain-collaboration-with-nestle-walmart-for-global-food-safety/#5b0121833d3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tackoverflow.com/questions/52194196/change-default-hash-function-for-block-hashing"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github.com/hyperledger/fabric/blob/release-1.4/protos/common/block.go"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medium.com/@spsingh559/detail-analysis-of-raft-its-implementation-in-hyperledger-fabric-d269367a79c0"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medium.com/@spsingh559/detail-analysis-of-raft-its-implementation-in-hyperledger-fabric-d269367a79c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medium.com/@spsingh559/detail-analysis-of-raft-its-implementation-in-hyperledger-fabric-d269367a79c0"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medium.com/@spsingh559/detail-analysis-of-raft-its-implementation-in-hyperledger-fabric-d269367a79c0"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viblo.asia/p/network-tim-hieu-ldap-cau-hinh-xac-thuc-ssh-voi-ldap-zoZVRgdZMmg5"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f2c-project.eu/what-is-a-blockchai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linkedin.com/pulse/use-cases-blockchain-vinod-pa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bẩn</a:t>
            </a:r>
            <a:r>
              <a:rPr lang="en-US" sz="1200" kern="1200" dirty="0">
                <a:solidFill>
                  <a:schemeClr val="tx1"/>
                </a:solidFill>
                <a:effectLst/>
                <a:latin typeface="+mn-lt"/>
                <a:ea typeface="+mn-ea"/>
                <a:cs typeface="+mn-cs"/>
              </a:rPr>
              <a:t> đ</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kèm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rõ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khuẩn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ecoli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loại</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khuẩn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chết</a:t>
            </a:r>
            <a:r>
              <a:rPr lang="en-US" sz="1200" kern="1200" dirty="0">
                <a:solidFill>
                  <a:schemeClr val="tx1"/>
                </a:solidFill>
                <a:effectLst/>
                <a:latin typeface="+mn-lt"/>
                <a:ea typeface="+mn-ea"/>
                <a:cs typeface="+mn-cs"/>
              </a:rPr>
              <a:t> ng</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ời</a:t>
            </a:r>
            <a:r>
              <a:rPr lang="en-US" sz="1200" kern="1200" dirty="0">
                <a:solidFill>
                  <a:schemeClr val="tx1"/>
                </a:solidFill>
                <a:effectLst/>
                <a:latin typeface="+mn-lt"/>
                <a:ea typeface="+mn-ea"/>
                <a:cs typeface="+mn-cs"/>
              </a:rPr>
              <a:t>. 10/6/2006, </a:t>
            </a:r>
            <a:r>
              <a:rPr lang="vi-VN" sz="1200" b="0" i="0" kern="1200" dirty="0">
                <a:solidFill>
                  <a:schemeClr val="tx1"/>
                </a:solidFill>
                <a:effectLst/>
                <a:latin typeface="+mn-lt"/>
                <a:ea typeface="+mn-ea"/>
                <a:cs typeface="+mn-cs"/>
              </a:rPr>
              <a:t>căn bệnh từ rau bina bị hư từ California đã lan rộng ra đến 24 bang. Gần 200 người bị bệnh – một phần ba trong số này nhiễm bệnh chỉ trong vòng 72 giờ đầu tiên. 3 người đã chết.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mọi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
            </a:r>
            <a:r>
              <a:rPr lang="en-US" sz="1200" u="none" kern="1200" dirty="0" err="1">
                <a:solidFill>
                  <a:schemeClr val="tx1"/>
                </a:solidFill>
                <a:effectLst/>
                <a:latin typeface="+mn-lt"/>
                <a:ea typeface="+mn-ea"/>
                <a:cs typeface="+mn-cs"/>
              </a:rPr>
              <a:t>ua</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bán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rau</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bina</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tại</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các</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siêu</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thị</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tiểu</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th</a:t>
            </a:r>
            <a:r>
              <a:rPr lang="vi-VN" sz="1200" u="none" kern="1200" dirty="0">
                <a:solidFill>
                  <a:schemeClr val="tx1"/>
                </a:solidFill>
                <a:effectLst/>
                <a:latin typeface="+mn-lt"/>
                <a:ea typeface="+mn-ea"/>
                <a:cs typeface="+mn-cs"/>
              </a:rPr>
              <a:t>ư</a:t>
            </a:r>
            <a:r>
              <a:rPr lang="en-US" sz="1200" u="none" kern="1200" dirty="0" err="1">
                <a:solidFill>
                  <a:schemeClr val="tx1"/>
                </a:solidFill>
                <a:effectLst/>
                <a:latin typeface="+mn-lt"/>
                <a:ea typeface="+mn-ea"/>
                <a:cs typeface="+mn-cs"/>
              </a:rPr>
              <a:t>ơng</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đều</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bị</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ngăn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chặn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Việc</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này</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tất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nhiên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gây</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tổn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thất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rất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lớn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và</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mất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đến</a:t>
            </a:r>
            <a:r>
              <a:rPr lang="en-US" sz="1200" u="none" kern="1200" dirty="0">
                <a:solidFill>
                  <a:schemeClr val="tx1"/>
                </a:solidFill>
                <a:effectLst/>
                <a:latin typeface="+mn-lt"/>
                <a:ea typeface="+mn-ea"/>
                <a:cs typeface="+mn-cs"/>
              </a:rPr>
              <a:t> 2 </a:t>
            </a:r>
            <a:r>
              <a:rPr lang="en-US" sz="1200" u="none" kern="1200" dirty="0" err="1">
                <a:solidFill>
                  <a:schemeClr val="tx1"/>
                </a:solidFill>
                <a:effectLst/>
                <a:latin typeface="+mn-lt"/>
                <a:ea typeface="+mn-ea"/>
                <a:cs typeface="+mn-cs"/>
              </a:rPr>
              <a:t>tuần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sau</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thì</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tổ</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chức</a:t>
            </a:r>
            <a:r>
              <a:rPr lang="en-US" sz="1200" u="none" kern="1200" dirty="0">
                <a:solidFill>
                  <a:schemeClr val="tx1"/>
                </a:solidFill>
                <a:effectLst/>
                <a:latin typeface="+mn-lt"/>
                <a:ea typeface="+mn-ea"/>
                <a:cs typeface="+mn-cs"/>
              </a:rPr>
              <a:t> FDA </a:t>
            </a:r>
            <a:r>
              <a:rPr lang="en-US" sz="1200" u="none" kern="1200" dirty="0" err="1">
                <a:solidFill>
                  <a:schemeClr val="tx1"/>
                </a:solidFill>
                <a:effectLst/>
                <a:latin typeface="+mn-lt"/>
                <a:ea typeface="+mn-ea"/>
                <a:cs typeface="+mn-cs"/>
              </a:rPr>
              <a:t>mới</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phát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hiện</a:t>
            </a:r>
            <a:r>
              <a:rPr lang="en-US" sz="1200" u="none" kern="1200" dirty="0">
                <a:solidFill>
                  <a:schemeClr val="tx1"/>
                </a:solidFill>
                <a:effectLst/>
                <a:latin typeface="+mn-lt"/>
                <a:ea typeface="+mn-ea"/>
                <a:cs typeface="+mn-cs"/>
              </a:rPr>
              <a:t> ra </a:t>
            </a:r>
            <a:r>
              <a:rPr lang="en-US" sz="1200" u="none" kern="1200" dirty="0" err="1">
                <a:solidFill>
                  <a:schemeClr val="tx1"/>
                </a:solidFill>
                <a:effectLst/>
                <a:latin typeface="+mn-lt"/>
                <a:ea typeface="+mn-ea"/>
                <a:cs typeface="+mn-cs"/>
              </a:rPr>
              <a:t>nguồn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gốc</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của</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vấn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đề</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Chỉ</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vì</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một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lô</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sản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xuất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của</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một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nông</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trại</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tiểu</a:t>
            </a:r>
            <a:r>
              <a:rPr lang="en-US" sz="1200" u="none" kern="1200" dirty="0">
                <a:solidFill>
                  <a:schemeClr val="tx1"/>
                </a:solidFill>
                <a:effectLst/>
                <a:latin typeface="+mn-lt"/>
                <a:ea typeface="+mn-ea"/>
                <a:cs typeface="+mn-cs"/>
              </a:rPr>
              <a:t> bang </a:t>
            </a:r>
            <a:r>
              <a:rPr lang="en-US" sz="1200" u="none" kern="1200" dirty="0" err="1">
                <a:solidFill>
                  <a:schemeClr val="tx1"/>
                </a:solidFill>
                <a:effectLst/>
                <a:latin typeface="+mn-lt"/>
                <a:ea typeface="+mn-ea"/>
                <a:cs typeface="+mn-cs"/>
              </a:rPr>
              <a:t>cali</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đã</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gây</a:t>
            </a:r>
            <a:r>
              <a:rPr lang="en-US" sz="1200" u="none" kern="1200" dirty="0">
                <a:solidFill>
                  <a:schemeClr val="tx1"/>
                </a:solidFill>
                <a:effectLst/>
                <a:latin typeface="+mn-lt"/>
                <a:ea typeface="+mn-ea"/>
                <a:cs typeface="+mn-cs"/>
              </a:rPr>
              <a:t> ra </a:t>
            </a:r>
            <a:r>
              <a:rPr lang="en-US" sz="1200" u="none" kern="1200" dirty="0" err="1">
                <a:solidFill>
                  <a:schemeClr val="tx1"/>
                </a:solidFill>
                <a:effectLst/>
                <a:latin typeface="+mn-lt"/>
                <a:ea typeface="+mn-ea"/>
                <a:cs typeface="+mn-cs"/>
              </a:rPr>
              <a:t>thiệt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hại</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lớn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đến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thế</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này</a:t>
            </a:r>
            <a:r>
              <a:rPr lang="en-US" sz="1200" u="none" kern="1200" dirty="0">
                <a:solidFill>
                  <a:schemeClr val="tx1"/>
                </a:solidFill>
                <a:effectLst/>
                <a:latin typeface="+mn-lt"/>
                <a:ea typeface="+mn-ea"/>
                <a:cs typeface="+mn-cs"/>
              </a:rPr>
              <a:t>.</a:t>
            </a:r>
            <a:endParaRPr lang="vi-VN" dirty="0"/>
          </a:p>
        </p:txBody>
      </p:sp>
      <p:sp>
        <p:nvSpPr>
          <p:cNvPr id="4" name="Slide Number Placeholder 3"/>
          <p:cNvSpPr>
            <a:spLocks noGrp="1"/>
          </p:cNvSpPr>
          <p:nvPr>
            <p:ph type="sldNum" sz="quarter" idx="5"/>
          </p:nvPr>
        </p:nvSpPr>
        <p:spPr/>
        <p:txBody>
          <a:bodyPr/>
          <a:lstStyle/>
          <a:p>
            <a:fld id="{0D699D2B-1A23-4693-982A-7DEDCC77C8C9}" type="slidenum">
              <a:rPr lang="en-US" smtClean="0"/>
              <a:pPr/>
              <a:t>3</a:t>
            </a:fld>
            <a:endParaRPr lang="en-US"/>
          </a:p>
        </p:txBody>
      </p:sp>
    </p:spTree>
    <p:extLst>
      <p:ext uri="{BB962C8B-B14F-4D97-AF65-F5344CB8AC3E}">
        <p14:creationId xmlns:p14="http://schemas.microsoft.com/office/powerpoint/2010/main" val="1835950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The open versus closed brings in to consideration who’s able to read that data.</a:t>
            </a:r>
            <a:br>
              <a:rPr lang="en-US" i="0" dirty="0"/>
            </a:br>
            <a:r>
              <a:rPr lang="en-US" sz="1200" b="0" i="0" kern="1200" dirty="0">
                <a:solidFill>
                  <a:schemeClr val="tx1"/>
                </a:solidFill>
                <a:effectLst/>
                <a:latin typeface="+mn-lt"/>
                <a:ea typeface="+mn-ea"/>
                <a:cs typeface="+mn-cs"/>
              </a:rPr>
              <a:t>And so, we can talk about solutions which are public and open, public and closed, private and open, private and closed.</a:t>
            </a:r>
          </a:p>
          <a:p>
            <a:r>
              <a:rPr lang="en-US" sz="1200" b="0" i="0" kern="1200" dirty="0" err="1">
                <a:solidFill>
                  <a:schemeClr val="tx1"/>
                </a:solidFill>
                <a:effectLst/>
                <a:latin typeface="+mn-lt"/>
                <a:ea typeface="+mn-ea"/>
                <a:cs typeface="+mn-cs"/>
              </a:rPr>
              <a:t>PublicBC</a:t>
            </a:r>
            <a:r>
              <a:rPr lang="en-US" sz="1200" b="0" i="0" kern="1200" dirty="0">
                <a:solidFill>
                  <a:schemeClr val="tx1"/>
                </a:solidFill>
                <a:effectLst/>
                <a:latin typeface="+mn-lt"/>
                <a:ea typeface="+mn-ea"/>
                <a:cs typeface="+mn-cs"/>
              </a:rPr>
              <a:t> still can build up a permission scenarios or to control access data, but it’s doesn’t have built-in tools, make it hard to develop for a developer</a:t>
            </a:r>
          </a:p>
          <a:p>
            <a:r>
              <a:rPr lang="en-US" sz="1200" b="0" i="0" kern="1200" dirty="0" err="1">
                <a:solidFill>
                  <a:schemeClr val="tx1"/>
                </a:solidFill>
                <a:effectLst/>
                <a:latin typeface="+mn-lt"/>
                <a:ea typeface="+mn-ea"/>
                <a:cs typeface="+mn-cs"/>
              </a:rPr>
              <a:t>PrivateBC</a:t>
            </a:r>
            <a:r>
              <a:rPr lang="en-US" sz="1200" b="0" i="0" kern="1200" dirty="0">
                <a:solidFill>
                  <a:schemeClr val="tx1"/>
                </a:solidFill>
                <a:effectLst/>
                <a:latin typeface="+mn-lt"/>
                <a:ea typeface="+mn-ea"/>
                <a:cs typeface="+mn-cs"/>
              </a:rPr>
              <a:t> is a leverage for business use case</a:t>
            </a:r>
          </a:p>
        </p:txBody>
      </p:sp>
      <p:sp>
        <p:nvSpPr>
          <p:cNvPr id="4" name="Foliennummernplatzhalter 3"/>
          <p:cNvSpPr>
            <a:spLocks noGrp="1"/>
          </p:cNvSpPr>
          <p:nvPr>
            <p:ph type="sldNum" sz="quarter" idx="10"/>
          </p:nvPr>
        </p:nvSpPr>
        <p:spPr/>
        <p:txBody>
          <a:bodyPr/>
          <a:lstStyle/>
          <a:p>
            <a:fld id="{0D699D2B-1A23-4693-982A-7DEDCC77C8C9}" type="slidenum">
              <a:rPr lang="en-US" smtClean="0"/>
              <a:pPr/>
              <a:t>12</a:t>
            </a:fld>
            <a:endParaRPr lang="en-US"/>
          </a:p>
        </p:txBody>
      </p:sp>
    </p:spTree>
    <p:extLst>
      <p:ext uri="{BB962C8B-B14F-4D97-AF65-F5344CB8AC3E}">
        <p14:creationId xmlns:p14="http://schemas.microsoft.com/office/powerpoint/2010/main" val="380317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13</a:t>
            </a:fld>
            <a:endParaRPr lang="en-US"/>
          </a:p>
        </p:txBody>
      </p:sp>
    </p:spTree>
    <p:extLst>
      <p:ext uri="{BB962C8B-B14F-4D97-AF65-F5344CB8AC3E}">
        <p14:creationId xmlns:p14="http://schemas.microsoft.com/office/powerpoint/2010/main" val="19385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takes days to clear securities transactions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if, instead of the rat’s nest of inefficiencies represented by the “modern” system of transactions, business networks had standard methods for establishing identity on the network, executing transactions, and storing data? What if establishing the provenance of an asset could be determined by looking through a list of transactions that, once written, cannot be changed, and can therefore be trusted?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a huge amounts of inefficiency (and therefore value opportunity) in many industries caused by different companies holding separate versions of data. These versions get out of sync with the same duplicate records being held by other companies. This duplication increased costs, leads to errors/disputes and delays. The blockchain enables companies to share one version of the data. Yes this comes with trade-offs (transaction throughput, speed) but this needs to be balanced against the increase in operational and infrastructure costs that will be gained.</a:t>
            </a:r>
          </a:p>
          <a:p>
            <a:r>
              <a:rPr lang="en-US" sz="1200" b="0" i="0" kern="1200" dirty="0">
                <a:solidFill>
                  <a:schemeClr val="tx1"/>
                </a:solidFill>
                <a:effectLst/>
                <a:latin typeface="+mn-lt"/>
                <a:ea typeface="+mn-ea"/>
                <a:cs typeface="+mn-cs"/>
              </a:rPr>
              <a:t>Furthermore by sharing a ledger this increases transparency between the participants and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which improves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Distributed: The processing is shared across multiple nodes, but the decisions may still be centralized.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Decentralized: There is no single point where the decision is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entity in the supply chain is independent of each other, corresponding to each node of the decentralized system</a:t>
            </a:r>
          </a:p>
        </p:txBody>
      </p:sp>
      <p:sp>
        <p:nvSpPr>
          <p:cNvPr id="4" name="Slide Number Placeholder 3"/>
          <p:cNvSpPr>
            <a:spLocks noGrp="1"/>
          </p:cNvSpPr>
          <p:nvPr>
            <p:ph type="sldNum" sz="quarter" idx="5"/>
          </p:nvPr>
        </p:nvSpPr>
        <p:spPr/>
        <p:txBody>
          <a:bodyPr/>
          <a:lstStyle/>
          <a:p>
            <a:fld id="{0D699D2B-1A23-4693-982A-7DEDCC77C8C9}" type="slidenum">
              <a:rPr lang="en-US" smtClean="0"/>
              <a:pPr/>
              <a:t>14</a:t>
            </a:fld>
            <a:endParaRPr lang="en-US"/>
          </a:p>
        </p:txBody>
      </p:sp>
    </p:spTree>
    <p:extLst>
      <p:ext uri="{BB962C8B-B14F-4D97-AF65-F5344CB8AC3E}">
        <p14:creationId xmlns:p14="http://schemas.microsoft.com/office/powerpoint/2010/main" val="2188555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sz="1200" dirty="0" err="1"/>
              <a:t>Eg.</a:t>
            </a:r>
            <a:r>
              <a:rPr lang="en-US" sz="1200" dirty="0"/>
              <a:t> this can be used to track whether a particular item meets certain quality standards or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sz="1200" dirty="0"/>
              <a:t>It can link various physical items to serial numbers, barcodes, and tags like RFID etc.</a:t>
            </a:r>
          </a:p>
          <a:p>
            <a:endParaRPr lang="en-US"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15</a:t>
            </a:fld>
            <a:endParaRPr lang="en-US"/>
          </a:p>
        </p:txBody>
      </p:sp>
    </p:spTree>
    <p:extLst>
      <p:ext uri="{BB962C8B-B14F-4D97-AF65-F5344CB8AC3E}">
        <p14:creationId xmlns:p14="http://schemas.microsoft.com/office/powerpoint/2010/main" val="396084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Blockchain’s transparency helps in the careful documentation of a product’s journey from its point of origin to all its suppliers. This increases the trust among the various parties in the supply chain because all the data is visible for everyone to see.</a:t>
            </a:r>
          </a:p>
          <a:p>
            <a:r>
              <a:rPr lang="en-US" sz="1200" b="0" i="0" kern="1200" dirty="0">
                <a:solidFill>
                  <a:schemeClr val="tx1"/>
                </a:solidFill>
                <a:effectLst/>
                <a:latin typeface="+mn-lt"/>
                <a:ea typeface="+mn-ea"/>
                <a:cs typeface="+mn-cs"/>
              </a:rPr>
              <a:t>The blockchain network can take in any and all participants of the supply chain network. Plus, regardless of their geographical location, everybody will be able to connect with the blockchain.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Blockchain’s immutability will make sure that all the records in the chain are honest and free from corruption. Plus, the strong security from its innate cryptography will eliminate unnecessary audits, saving copious amounts of time and money.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16</a:t>
            </a:fld>
            <a:endParaRPr lang="en-US"/>
          </a:p>
        </p:txBody>
      </p:sp>
    </p:spTree>
    <p:extLst>
      <p:ext uri="{BB962C8B-B14F-4D97-AF65-F5344CB8AC3E}">
        <p14:creationId xmlns:p14="http://schemas.microsoft.com/office/powerpoint/2010/main" val="103225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Secondly</a:t>
            </a:r>
            <a:r>
              <a:rPr lang="en-US" sz="1200" kern="1200" dirty="0">
                <a:solidFill>
                  <a:schemeClr val="tx1"/>
                </a:solidFill>
                <a:effectLst/>
                <a:latin typeface="+mn-lt"/>
                <a:ea typeface="+mn-ea"/>
                <a:cs typeface="+mn-cs"/>
              </a:rPr>
              <a:t>, its design highly modular, again, in business scenario, this is also very important because the logic, the system, the contract of agreement are changed unexpectedly, a modular system make changes easier based on agreement contract. </a:t>
            </a:r>
          </a:p>
          <a:p>
            <a:r>
              <a:rPr lang="en-US" sz="1200" b="0" i="0" kern="1200" dirty="0">
                <a:solidFill>
                  <a:schemeClr val="tx1"/>
                </a:solidFill>
                <a:effectLst/>
                <a:latin typeface="+mn-lt"/>
                <a:ea typeface="+mn-ea"/>
                <a:cs typeface="+mn-cs"/>
              </a:rPr>
              <a:t>Solution and application architect</a:t>
            </a:r>
          </a:p>
          <a:p>
            <a:r>
              <a:rPr lang="en-US" sz="1200" b="0" i="0" kern="1200" dirty="0">
                <a:solidFill>
                  <a:schemeClr val="tx1"/>
                </a:solidFill>
                <a:effectLst/>
                <a:latin typeface="+mn-lt"/>
                <a:ea typeface="+mn-ea"/>
                <a:cs typeface="+mn-cs"/>
              </a:rPr>
              <a:t>Client application developer</a:t>
            </a:r>
          </a:p>
          <a:p>
            <a:r>
              <a:rPr lang="en-US" sz="1200" b="0" i="0" kern="1200" dirty="0">
                <a:solidFill>
                  <a:schemeClr val="tx1"/>
                </a:solidFill>
                <a:effectLst/>
                <a:latin typeface="+mn-lt"/>
                <a:ea typeface="+mn-ea"/>
                <a:cs typeface="+mn-cs"/>
              </a:rPr>
              <a:t>Smart contract developer</a:t>
            </a:r>
          </a:p>
          <a:p>
            <a:r>
              <a:rPr lang="en-US" sz="1200" b="0" i="0" kern="1200" dirty="0">
                <a:solidFill>
                  <a:schemeClr val="tx1"/>
                </a:solidFill>
                <a:effectLst/>
                <a:latin typeface="+mn-lt"/>
                <a:ea typeface="+mn-ea"/>
                <a:cs typeface="+mn-cs"/>
              </a:rPr>
              <a:t>Business professional</a:t>
            </a:r>
          </a:p>
          <a:p>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17</a:t>
            </a:fld>
            <a:endParaRPr lang="en-US"/>
          </a:p>
        </p:txBody>
      </p:sp>
    </p:spTree>
    <p:extLst>
      <p:ext uri="{BB962C8B-B14F-4D97-AF65-F5344CB8AC3E}">
        <p14:creationId xmlns:p14="http://schemas.microsoft.com/office/powerpoint/2010/main" val="769977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picture, we can see that a system using Fabric as main framework entirely. 3 main components that we care the most is Peers, </a:t>
            </a:r>
            <a:r>
              <a:rPr lang="en-US" sz="1200" kern="1200" dirty="0" err="1">
                <a:solidFill>
                  <a:schemeClr val="tx1"/>
                </a:solidFill>
                <a:effectLst/>
                <a:latin typeface="+mn-lt"/>
                <a:ea typeface="+mn-ea"/>
                <a:cs typeface="+mn-cs"/>
              </a:rPr>
              <a:t>FabricCA</a:t>
            </a:r>
            <a:r>
              <a:rPr lang="en-US" sz="1200" kern="1200" dirty="0">
                <a:solidFill>
                  <a:schemeClr val="tx1"/>
                </a:solidFill>
                <a:effectLst/>
                <a:latin typeface="+mn-lt"/>
                <a:ea typeface="+mn-ea"/>
                <a:cs typeface="+mn-cs"/>
              </a:rPr>
              <a:t> and Ordering Service. we will delve into these components</a:t>
            </a:r>
            <a:endParaRPr lang="vi-VN"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18</a:t>
            </a:fld>
            <a:endParaRPr lang="en-US"/>
          </a:p>
        </p:txBody>
      </p:sp>
    </p:spTree>
    <p:extLst>
      <p:ext uri="{BB962C8B-B14F-4D97-AF65-F5344CB8AC3E}">
        <p14:creationId xmlns:p14="http://schemas.microsoft.com/office/powerpoint/2010/main" val="3015254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0" i="1" kern="1200" dirty="0">
                <a:solidFill>
                  <a:schemeClr val="tx1"/>
                </a:solidFill>
                <a:effectLst/>
                <a:latin typeface="+mn-lt"/>
                <a:ea typeface="+mn-ea"/>
                <a:cs typeface="+mn-cs"/>
              </a:rPr>
              <a:t>execute</a:t>
            </a:r>
            <a:r>
              <a:rPr lang="en-US" sz="1200" b="0" i="0" kern="1200" dirty="0">
                <a:solidFill>
                  <a:schemeClr val="tx1"/>
                </a:solidFill>
                <a:effectLst/>
                <a:latin typeface="+mn-lt"/>
                <a:ea typeface="+mn-ea"/>
                <a:cs typeface="+mn-cs"/>
              </a:rPr>
              <a:t> a transaction and check its correctness, thereby endorsing it,</a:t>
            </a:r>
          </a:p>
          <a:p>
            <a:r>
              <a:rPr lang="en-US" sz="1200" b="0" i="1" kern="1200" dirty="0">
                <a:solidFill>
                  <a:schemeClr val="tx1"/>
                </a:solidFill>
                <a:effectLst/>
                <a:latin typeface="+mn-lt"/>
                <a:ea typeface="+mn-ea"/>
                <a:cs typeface="+mn-cs"/>
              </a:rPr>
              <a:t>order</a:t>
            </a:r>
            <a:r>
              <a:rPr lang="en-US" sz="1200" b="0" i="0" kern="1200" dirty="0">
                <a:solidFill>
                  <a:schemeClr val="tx1"/>
                </a:solidFill>
                <a:effectLst/>
                <a:latin typeface="+mn-lt"/>
                <a:ea typeface="+mn-ea"/>
                <a:cs typeface="+mn-cs"/>
              </a:rPr>
              <a:t> transactions via a (pluggable) consensus protocol, and</a:t>
            </a:r>
          </a:p>
          <a:p>
            <a:r>
              <a:rPr lang="en-US" sz="1200" b="0" i="1" kern="1200" dirty="0">
                <a:solidFill>
                  <a:schemeClr val="tx1"/>
                </a:solidFill>
                <a:effectLst/>
                <a:latin typeface="+mn-lt"/>
                <a:ea typeface="+mn-ea"/>
                <a:cs typeface="+mn-cs"/>
              </a:rPr>
              <a:t>validate</a:t>
            </a:r>
            <a:r>
              <a:rPr lang="en-US" sz="1200" b="0" i="0" kern="1200" dirty="0">
                <a:solidFill>
                  <a:schemeClr val="tx1"/>
                </a:solidFill>
                <a:effectLst/>
                <a:latin typeface="+mn-lt"/>
                <a:ea typeface="+mn-ea"/>
                <a:cs typeface="+mn-cs"/>
              </a:rPr>
              <a:t> transactions against an application-specific endorsement policy before committing them to the ledger</a:t>
            </a:r>
          </a:p>
          <a:p>
            <a:endParaRPr lang="en-US" b="1" dirty="0"/>
          </a:p>
          <a:p>
            <a:r>
              <a:rPr lang="en-US" b="1" dirty="0"/>
              <a:t>Sequential execution </a:t>
            </a:r>
            <a:r>
              <a:rPr lang="en-US" dirty="0"/>
              <a:t>of smart contracts</a:t>
            </a:r>
          </a:p>
          <a:p>
            <a:r>
              <a:rPr lang="en-US" dirty="0"/>
              <a:t> ─ long execution latency blocks other smart contracts, hampers performance </a:t>
            </a:r>
          </a:p>
          <a:p>
            <a:r>
              <a:rPr lang="en-US" dirty="0"/>
              <a:t>─  DoS smart contracts (e.g., infinite loops) </a:t>
            </a:r>
          </a:p>
          <a:p>
            <a:pPr marL="171450" indent="-171450">
              <a:buFontTx/>
              <a:buChar char="-"/>
            </a:pPr>
            <a:r>
              <a:rPr lang="en-US" dirty="0"/>
              <a:t>Gas and tied to a cryptocurrency</a:t>
            </a:r>
          </a:p>
          <a:p>
            <a:r>
              <a:rPr lang="en-US" b="1" dirty="0"/>
              <a:t>Confidentiality of execution: </a:t>
            </a:r>
            <a:r>
              <a:rPr lang="en-US" dirty="0"/>
              <a:t>all nodes execute all smart contracts</a:t>
            </a:r>
          </a:p>
          <a:p>
            <a:r>
              <a:rPr lang="vi-VN" b="1" dirty="0"/>
              <a:t>Inflexible consensus</a:t>
            </a:r>
            <a:r>
              <a:rPr lang="vi-VN" dirty="0"/>
              <a:t>: Consensus protocols are hard-coded</a:t>
            </a:r>
          </a:p>
          <a:p>
            <a:endParaRPr lang="vi-VN"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19</a:t>
            </a:fld>
            <a:endParaRPr lang="en-US"/>
          </a:p>
        </p:txBody>
      </p:sp>
    </p:spTree>
    <p:extLst>
      <p:ext uri="{BB962C8B-B14F-4D97-AF65-F5344CB8AC3E}">
        <p14:creationId xmlns:p14="http://schemas.microsoft.com/office/powerpoint/2010/main" val="357508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Refer to medium page</a:t>
            </a:r>
          </a:p>
          <a:p>
            <a:r>
              <a:rPr lang="de-CH" dirty="0"/>
              <a:t>TBU</a:t>
            </a:r>
          </a:p>
        </p:txBody>
      </p:sp>
      <p:sp>
        <p:nvSpPr>
          <p:cNvPr id="4" name="Foliennummernplatzhalter 3"/>
          <p:cNvSpPr>
            <a:spLocks noGrp="1"/>
          </p:cNvSpPr>
          <p:nvPr>
            <p:ph type="sldNum" sz="quarter" idx="10"/>
          </p:nvPr>
        </p:nvSpPr>
        <p:spPr/>
        <p:txBody>
          <a:bodyPr/>
          <a:lstStyle/>
          <a:p>
            <a:fld id="{0D699D2B-1A23-4693-982A-7DEDCC77C8C9}" type="slidenum">
              <a:rPr lang="en-US" smtClean="0"/>
              <a:pPr/>
              <a:t>20</a:t>
            </a:fld>
            <a:endParaRPr lang="en-US"/>
          </a:p>
        </p:txBody>
      </p:sp>
    </p:spTree>
    <p:extLst>
      <p:ext uri="{BB962C8B-B14F-4D97-AF65-F5344CB8AC3E}">
        <p14:creationId xmlns:p14="http://schemas.microsoft.com/office/powerpoint/2010/main" val="294514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vi-VN" dirty="0">
                <a:hlinkClick r:id="rId3"/>
              </a:rPr>
              <a:t>http://thesecretlivesofdata.com/raft/</a:t>
            </a:r>
            <a:endParaRPr lang="vi-VN"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21</a:t>
            </a:fld>
            <a:endParaRPr lang="en-US"/>
          </a:p>
        </p:txBody>
      </p:sp>
    </p:spTree>
    <p:extLst>
      <p:ext uri="{BB962C8B-B14F-4D97-AF65-F5344CB8AC3E}">
        <p14:creationId xmlns:p14="http://schemas.microsoft.com/office/powerpoint/2010/main" val="99226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Secondly, It takes too long to determine the source of contamination. For example, this is Walmart supply chain. In order to conduct a traceback test on mangoes in one of its stores. It took six days, 18 hours and 26 minutes to trace mangoes back to the originating farm. Obviously it is too long, while the their customers wants to ensure that the product they intend to buy has a clear origin at the time of purchase.</a:t>
            </a:r>
            <a:endParaRPr lang="vi-VN" sz="1200" kern="1200" dirty="0">
              <a:solidFill>
                <a:schemeClr val="tx1"/>
              </a:solidFill>
              <a:effectLst/>
              <a:latin typeface="+mn-lt"/>
              <a:ea typeface="+mn-ea"/>
              <a:cs typeface="+mn-cs"/>
            </a:endParaRPr>
          </a:p>
          <a:p>
            <a:r>
              <a:rPr lang="vi-VN" dirty="0">
                <a:hlinkClick r:id="rId3"/>
              </a:rPr>
              <a:t>https://www.forbes.com/sites/rogeraitken/2017/08/22/ibm-forges-blockchain-collaboration-with-nestle-walmart-for-global-food-safety/#5b0121833d36</a:t>
            </a:r>
            <a:endParaRPr lang="vi-VN" dirty="0"/>
          </a:p>
        </p:txBody>
      </p:sp>
      <p:sp>
        <p:nvSpPr>
          <p:cNvPr id="4" name="Slide Number Placeholder 3"/>
          <p:cNvSpPr>
            <a:spLocks noGrp="1"/>
          </p:cNvSpPr>
          <p:nvPr>
            <p:ph type="sldNum" sz="quarter" idx="5"/>
          </p:nvPr>
        </p:nvSpPr>
        <p:spPr/>
        <p:txBody>
          <a:bodyPr/>
          <a:lstStyle/>
          <a:p>
            <a:fld id="{0D699D2B-1A23-4693-982A-7DEDCC77C8C9}" type="slidenum">
              <a:rPr lang="en-US" smtClean="0"/>
              <a:pPr/>
              <a:t>4</a:t>
            </a:fld>
            <a:endParaRPr lang="en-US"/>
          </a:p>
        </p:txBody>
      </p:sp>
    </p:spTree>
    <p:extLst>
      <p:ext uri="{BB962C8B-B14F-4D97-AF65-F5344CB8AC3E}">
        <p14:creationId xmlns:p14="http://schemas.microsoft.com/office/powerpoint/2010/main" val="118060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kern="1200" dirty="0">
                <a:solidFill>
                  <a:schemeClr val="tx1"/>
                </a:solidFill>
                <a:effectLst/>
                <a:latin typeface="+mn-lt"/>
                <a:ea typeface="+mn-ea"/>
                <a:cs typeface="+mn-cs"/>
              </a:rPr>
              <a:t>At the lowest layer lies the smart contract that operates directly on the shared ledger, which may be written using one or more chaincode units. These chaincodes run on the network peers, exposing a service API for invocations </a:t>
            </a:r>
            <a:r>
              <a:rPr lang="en-US" sz="1200" kern="1200" dirty="0">
                <a:solidFill>
                  <a:schemeClr val="tx1"/>
                </a:solidFill>
                <a:effectLst/>
                <a:latin typeface="+mn-lt"/>
                <a:ea typeface="+mn-ea"/>
                <a:cs typeface="+mn-cs"/>
              </a:rPr>
              <a:t>and queries, and publishing event notifications of transaction results, as well as configuration changes occurring on the channel. </a:t>
            </a:r>
            <a:endParaRPr lang="vi-VN"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22</a:t>
            </a:fld>
            <a:endParaRPr lang="en-US"/>
          </a:p>
        </p:txBody>
      </p:sp>
    </p:spTree>
    <p:extLst>
      <p:ext uri="{BB962C8B-B14F-4D97-AF65-F5344CB8AC3E}">
        <p14:creationId xmlns:p14="http://schemas.microsoft.com/office/powerpoint/2010/main" val="666760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the middle layer lies the functions to orchestrate the various stages of a blockchain application. Hyperledger Fabric provides an SDK (currently available in Node.js as well as in Java) to </a:t>
            </a:r>
          </a:p>
          <a:p>
            <a:r>
              <a:rPr lang="en-US" sz="1200" kern="1200" dirty="0">
                <a:solidFill>
                  <a:schemeClr val="tx1"/>
                </a:solidFill>
                <a:effectLst/>
                <a:latin typeface="+mn-lt"/>
                <a:ea typeface="+mn-ea"/>
                <a:cs typeface="+mn-cs"/>
              </a:rPr>
              <a:t>perform functions such as channel creation and joining, registration, and enrollment of users, as well as </a:t>
            </a:r>
            <a:r>
              <a:rPr lang="en-US" sz="1200" kern="1200" dirty="0" err="1">
                <a:solidFill>
                  <a:schemeClr val="tx1"/>
                </a:solidFill>
                <a:effectLst/>
                <a:latin typeface="+mn-lt"/>
                <a:ea typeface="+mn-ea"/>
                <a:cs typeface="+mn-cs"/>
              </a:rPr>
              <a:t>chaincode</a:t>
            </a:r>
            <a:r>
              <a:rPr lang="en-US" sz="1200" kern="1200" dirty="0">
                <a:solidFill>
                  <a:schemeClr val="tx1"/>
                </a:solidFill>
                <a:effectLst/>
                <a:latin typeface="+mn-lt"/>
                <a:ea typeface="+mn-ea"/>
                <a:cs typeface="+mn-cs"/>
              </a:rPr>
              <a:t> operations. </a:t>
            </a:r>
          </a:p>
          <a:p>
            <a:r>
              <a:rPr lang="en-US" sz="1200" kern="1200" dirty="0">
                <a:solidFill>
                  <a:schemeClr val="tx1"/>
                </a:solidFill>
                <a:effectLst/>
                <a:latin typeface="+mn-lt"/>
                <a:ea typeface="+mn-ea"/>
                <a:cs typeface="+mn-cs"/>
              </a:rPr>
              <a:t>In addition, the SDK offers mechanisms to subscribe to transaction and configuration-related events emanating from the network. Depending on application needs, an off-chain database may be maintained for convenience, or as a cache of ledger state.  </a:t>
            </a:r>
            <a:endParaRPr lang="vi-VN"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23</a:t>
            </a:fld>
            <a:endParaRPr lang="en-US"/>
          </a:p>
        </p:txBody>
      </p:sp>
    </p:spTree>
    <p:extLst>
      <p:ext uri="{BB962C8B-B14F-4D97-AF65-F5344CB8AC3E}">
        <p14:creationId xmlns:p14="http://schemas.microsoft.com/office/powerpoint/2010/main" val="2632046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At the topmost layer lies a user-facing application that exports a service API consisting mostly of application-specific capabilities, though administrative operations such as channel and </a:t>
            </a:r>
            <a:r>
              <a:rPr lang="en-US" sz="1200" kern="1200" dirty="0" err="1">
                <a:solidFill>
                  <a:schemeClr val="tx1"/>
                </a:solidFill>
                <a:effectLst/>
                <a:latin typeface="+mn-lt"/>
                <a:ea typeface="+mn-ea"/>
                <a:cs typeface="+mn-cs"/>
              </a:rPr>
              <a:t>chaincode</a:t>
            </a:r>
            <a:r>
              <a:rPr lang="en-US" sz="1200" kern="1200" dirty="0">
                <a:solidFill>
                  <a:schemeClr val="tx1"/>
                </a:solidFill>
                <a:effectLst/>
                <a:latin typeface="+mn-lt"/>
                <a:ea typeface="+mn-ea"/>
                <a:cs typeface="+mn-cs"/>
              </a:rPr>
              <a:t> operations may also be exposed for system administrators. Typically, a user interface should also be provided for ease of use, though a well-defined API may suffice if the user is a software agent.</a:t>
            </a:r>
          </a:p>
        </p:txBody>
      </p:sp>
      <p:sp>
        <p:nvSpPr>
          <p:cNvPr id="4" name="Foliennummernplatzhalter 3"/>
          <p:cNvSpPr>
            <a:spLocks noGrp="1"/>
          </p:cNvSpPr>
          <p:nvPr>
            <p:ph type="sldNum" sz="quarter" idx="10"/>
          </p:nvPr>
        </p:nvSpPr>
        <p:spPr/>
        <p:txBody>
          <a:bodyPr/>
          <a:lstStyle/>
          <a:p>
            <a:fld id="{0D699D2B-1A23-4693-982A-7DEDCC77C8C9}" type="slidenum">
              <a:rPr lang="en-US" smtClean="0"/>
              <a:pPr/>
              <a:t>24</a:t>
            </a:fld>
            <a:endParaRPr lang="en-US"/>
          </a:p>
        </p:txBody>
      </p:sp>
    </p:spTree>
    <p:extLst>
      <p:ext uri="{BB962C8B-B14F-4D97-AF65-F5344CB8AC3E}">
        <p14:creationId xmlns:p14="http://schemas.microsoft.com/office/powerpoint/2010/main" val="283240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thích</a:t>
            </a:r>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Demo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đích</a:t>
            </a:r>
            <a:r>
              <a:rPr lang="en-US" sz="1200" kern="1200" dirty="0">
                <a:solidFill>
                  <a:schemeClr val="tx1"/>
                </a:solidFill>
                <a:effectLst/>
                <a:latin typeface="+mn-lt"/>
                <a:ea typeface="+mn-ea"/>
                <a:cs typeface="+mn-cs"/>
              </a:rPr>
              <a:t>: Show đ</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transaction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transparency</a:t>
            </a:r>
          </a:p>
        </p:txBody>
      </p:sp>
      <p:sp>
        <p:nvSpPr>
          <p:cNvPr id="4" name="Foliennummernplatzhalter 3"/>
          <p:cNvSpPr>
            <a:spLocks noGrp="1"/>
          </p:cNvSpPr>
          <p:nvPr>
            <p:ph type="sldNum" sz="quarter" idx="10"/>
          </p:nvPr>
        </p:nvSpPr>
        <p:spPr/>
        <p:txBody>
          <a:bodyPr/>
          <a:lstStyle/>
          <a:p>
            <a:fld id="{0D699D2B-1A23-4693-982A-7DEDCC77C8C9}" type="slidenum">
              <a:rPr lang="en-US" smtClean="0"/>
              <a:pPr/>
              <a:t>25</a:t>
            </a:fld>
            <a:endParaRPr lang="en-US"/>
          </a:p>
        </p:txBody>
      </p:sp>
    </p:spTree>
    <p:extLst>
      <p:ext uri="{BB962C8B-B14F-4D97-AF65-F5344CB8AC3E}">
        <p14:creationId xmlns:p14="http://schemas.microsoft.com/office/powerpoint/2010/main" val="1644782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26</a:t>
            </a:fld>
            <a:endParaRPr lang="en-US"/>
          </a:p>
        </p:txBody>
      </p:sp>
    </p:spTree>
    <p:extLst>
      <p:ext uri="{BB962C8B-B14F-4D97-AF65-F5344CB8AC3E}">
        <p14:creationId xmlns:p14="http://schemas.microsoft.com/office/powerpoint/2010/main" val="3052944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lgn="just"/>
            <a:r>
              <a:rPr lang="en-US" sz="2400" dirty="0"/>
              <a:t>Mock-test </a:t>
            </a:r>
            <a:r>
              <a:rPr lang="en-US" sz="2400" dirty="0" err="1"/>
              <a:t>builtin</a:t>
            </a:r>
            <a:r>
              <a:rPr lang="en-US" sz="2400" dirty="0"/>
              <a:t> support for unit testing</a:t>
            </a:r>
          </a:p>
          <a:p>
            <a:pPr lvl="1" algn="just"/>
            <a:r>
              <a:rPr lang="en-US" sz="2400" dirty="0"/>
              <a:t>To develop middleware, you must decide which capabilities to expose for System admin user to manage system (Full-control and Not break blockchain) </a:t>
            </a:r>
          </a:p>
        </p:txBody>
      </p:sp>
      <p:sp>
        <p:nvSpPr>
          <p:cNvPr id="4" name="Foliennummernplatzhalter 3"/>
          <p:cNvSpPr>
            <a:spLocks noGrp="1"/>
          </p:cNvSpPr>
          <p:nvPr>
            <p:ph type="sldNum" sz="quarter" idx="10"/>
          </p:nvPr>
        </p:nvSpPr>
        <p:spPr/>
        <p:txBody>
          <a:bodyPr/>
          <a:lstStyle/>
          <a:p>
            <a:fld id="{0D699D2B-1A23-4693-982A-7DEDCC77C8C9}" type="slidenum">
              <a:rPr lang="en-US" smtClean="0"/>
              <a:pPr/>
              <a:t>27</a:t>
            </a:fld>
            <a:endParaRPr lang="en-US"/>
          </a:p>
        </p:txBody>
      </p:sp>
    </p:spTree>
    <p:extLst>
      <p:ext uri="{BB962C8B-B14F-4D97-AF65-F5344CB8AC3E}">
        <p14:creationId xmlns:p14="http://schemas.microsoft.com/office/powerpoint/2010/main" val="3111838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Benefit: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chi </a:t>
            </a:r>
            <a:r>
              <a:rPr lang="en-US" sz="1200" kern="1200" dirty="0" err="1">
                <a:solidFill>
                  <a:schemeClr val="tx1"/>
                </a:solidFill>
                <a:effectLst/>
                <a:latin typeface="+mn-lt"/>
                <a:ea typeface="+mn-ea"/>
                <a:cs typeface="+mn-cs"/>
              </a:rPr>
              <a:t>phí</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Network: food supply network</a:t>
            </a:r>
          </a:p>
          <a:p>
            <a:r>
              <a:rPr lang="en-US" sz="1200" kern="1200" dirty="0">
                <a:solidFill>
                  <a:schemeClr val="tx1"/>
                </a:solidFill>
                <a:effectLst/>
                <a:latin typeface="+mn-lt"/>
                <a:ea typeface="+mn-ea"/>
                <a:cs typeface="+mn-cs"/>
              </a:rPr>
              <a:t>Participant: Food supplier, Carrier, User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Business: </a:t>
            </a:r>
            <a:r>
              <a:rPr lang="en-US" sz="1200" kern="1200" dirty="0" err="1">
                <a:solidFill>
                  <a:schemeClr val="tx1"/>
                </a:solidFill>
                <a:effectLst/>
                <a:latin typeface="+mn-lt"/>
                <a:ea typeface="+mn-ea"/>
                <a:cs typeface="+mn-cs"/>
              </a:rPr>
              <a:t>Vận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tr</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endParaRPr lang="en-US"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28</a:t>
            </a:fld>
            <a:endParaRPr lang="en-US"/>
          </a:p>
        </p:txBody>
      </p:sp>
    </p:spTree>
    <p:extLst>
      <p:ext uri="{BB962C8B-B14F-4D97-AF65-F5344CB8AC3E}">
        <p14:creationId xmlns:p14="http://schemas.microsoft.com/office/powerpoint/2010/main" val="3202283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Business logic: </a:t>
            </a:r>
          </a:p>
          <a:p>
            <a:pPr marL="171450" indent="-171450">
              <a:buFontTx/>
              <a:buChar char="-"/>
            </a:pPr>
            <a:r>
              <a:rPr lang="en-US" sz="1200" kern="1200" dirty="0" err="1">
                <a:solidFill>
                  <a:schemeClr val="tx1"/>
                </a:solidFill>
                <a:effectLst/>
                <a:latin typeface="+mn-lt"/>
                <a:ea typeface="+mn-ea"/>
                <a:cs typeface="+mn-cs"/>
              </a:rPr>
              <a:t>Món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p>
          <a:p>
            <a:pPr marL="171450" indent="-171450">
              <a:buFontTx/>
              <a:buChar char="-"/>
            </a:pPr>
            <a:r>
              <a:rPr lang="en-US" sz="1200" kern="1200" dirty="0">
                <a:solidFill>
                  <a:schemeClr val="tx1"/>
                </a:solidFill>
                <a:effectLst/>
                <a:latin typeface="+mn-lt"/>
                <a:ea typeface="+mn-ea"/>
                <a:cs typeface="+mn-cs"/>
              </a:rPr>
              <a:t>Client: </a:t>
            </a:r>
            <a:r>
              <a:rPr lang="en-US" sz="1200" kern="1200" dirty="0" err="1">
                <a:solidFill>
                  <a:schemeClr val="tx1"/>
                </a:solidFill>
                <a:effectLst/>
                <a:latin typeface="+mn-lt"/>
                <a:ea typeface="+mn-ea"/>
                <a:cs typeface="+mn-cs"/>
              </a:rPr>
              <a:t>Đặt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Thanh </a:t>
            </a:r>
            <a:r>
              <a:rPr lang="en-US" sz="1200" kern="1200" dirty="0" err="1">
                <a:solidFill>
                  <a:schemeClr val="tx1"/>
                </a:solidFill>
                <a:effectLst/>
                <a:latin typeface="+mn-lt"/>
                <a:ea typeface="+mn-ea"/>
                <a:cs typeface="+mn-cs"/>
              </a:rPr>
              <a:t>toán</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hủy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đặt</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Shipper: </a:t>
            </a:r>
          </a:p>
          <a:p>
            <a:pPr marL="171450" indent="-171450">
              <a:buFontTx/>
              <a:buChar char="-"/>
            </a:pP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đ</a:t>
            </a:r>
            <a:r>
              <a:rPr lang="vi-VN" sz="1200" kern="1200" dirty="0">
                <a:solidFill>
                  <a:schemeClr val="tx1"/>
                </a:solidFill>
                <a:effectLst/>
                <a:latin typeface="+mn-lt"/>
                <a:ea typeface="+mn-ea"/>
                <a:cs typeface="+mn-cs"/>
              </a:rPr>
              <a:t>ơ</a:t>
            </a:r>
            <a:r>
              <a:rPr lang="en-US" sz="1200" kern="1200" dirty="0">
                <a:solidFill>
                  <a:schemeClr val="tx1"/>
                </a:solidFill>
                <a:effectLst/>
                <a:latin typeface="+mn-lt"/>
                <a:ea typeface="+mn-ea"/>
                <a:cs typeface="+mn-cs"/>
              </a:rPr>
              <a:t>n hang, </a:t>
            </a:r>
            <a:r>
              <a:rPr lang="en-US" sz="1200" kern="1200" dirty="0" err="1">
                <a:solidFill>
                  <a:schemeClr val="tx1"/>
                </a:solidFill>
                <a:effectLst/>
                <a:latin typeface="+mn-lt"/>
                <a:ea typeface="+mn-ea"/>
                <a:cs typeface="+mn-cs"/>
              </a:rPr>
              <a:t>chuẩn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gói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sẵn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chuyển</a:t>
            </a:r>
            <a:endParaRPr lang="en-US"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29</a:t>
            </a:fld>
            <a:endParaRPr lang="en-US"/>
          </a:p>
        </p:txBody>
      </p:sp>
    </p:spTree>
    <p:extLst>
      <p:ext uri="{BB962C8B-B14F-4D97-AF65-F5344CB8AC3E}">
        <p14:creationId xmlns:p14="http://schemas.microsoft.com/office/powerpoint/2010/main" val="2251936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Business: </a:t>
            </a:r>
            <a:r>
              <a:rPr lang="en-US" sz="1200" kern="1200" dirty="0" err="1">
                <a:solidFill>
                  <a:schemeClr val="tx1"/>
                </a:solidFill>
                <a:effectLst/>
                <a:latin typeface="+mn-lt"/>
                <a:ea typeface="+mn-ea"/>
                <a:cs typeface="+mn-cs"/>
              </a:rPr>
              <a:t>Vận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tr</a:t>
            </a:r>
            <a:r>
              <a:rPr lang="vi-VN" sz="1200" kern="1200" dirty="0">
                <a:solidFill>
                  <a:schemeClr val="tx1"/>
                </a:solidFill>
                <a:effectLst/>
                <a:latin typeface="+mn-lt"/>
                <a:ea typeface="+mn-ea"/>
                <a:cs typeface="+mn-cs"/>
              </a:rPr>
              <a:t>ư</a:t>
            </a:r>
            <a:r>
              <a:rPr lang="en-US" sz="1200" kern="1200" dirty="0" err="1">
                <a:solidFill>
                  <a:schemeClr val="tx1"/>
                </a:solidFill>
                <a:effectLst/>
                <a:latin typeface="+mn-lt"/>
                <a:ea typeface="+mn-ea"/>
                <a:cs typeface="+mn-cs"/>
              </a:rPr>
              <a:t>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endParaRPr lang="en-US"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30</a:t>
            </a:fld>
            <a:endParaRPr lang="en-US"/>
          </a:p>
        </p:txBody>
      </p:sp>
    </p:spTree>
    <p:extLst>
      <p:ext uri="{BB962C8B-B14F-4D97-AF65-F5344CB8AC3E}">
        <p14:creationId xmlns:p14="http://schemas.microsoft.com/office/powerpoint/2010/main" val="2722414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Lean Enablers</a:t>
            </a:r>
            <a:r>
              <a:rPr lang="de-CH" baseline="0" dirty="0"/>
              <a:t> = Lean Program Management best practices</a:t>
            </a:r>
          </a:p>
          <a:p>
            <a:endParaRPr lang="de-CH" baseline="0" dirty="0"/>
          </a:p>
          <a:p>
            <a:r>
              <a:rPr lang="de-CH" baseline="0" dirty="0"/>
              <a:t>Business case: Compare costs directly with benefits (effort vs. Increased margin/productivity, lower inventory etc.)</a:t>
            </a:r>
          </a:p>
          <a:p>
            <a:r>
              <a:rPr lang="de-CH" baseline="0" dirty="0"/>
              <a:t>Outlook: attach money data to benefits </a:t>
            </a:r>
            <a:r>
              <a:rPr lang="de-CH" baseline="0" dirty="0">
                <a:sym typeface="Wingdings" pitchFamily="2" charset="2"/>
              </a:rPr>
              <a:t> difficulty of comparability</a:t>
            </a:r>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31</a:t>
            </a:fld>
            <a:endParaRPr lang="en-US"/>
          </a:p>
        </p:txBody>
      </p:sp>
    </p:spTree>
    <p:extLst>
      <p:ext uri="{BB962C8B-B14F-4D97-AF65-F5344CB8AC3E}">
        <p14:creationId xmlns:p14="http://schemas.microsoft.com/office/powerpoint/2010/main" val="330701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 3-4$%</a:t>
            </a:r>
          </a:p>
          <a:p>
            <a:r>
              <a:rPr lang="en-US" sz="1200" kern="1200" dirty="0">
                <a:solidFill>
                  <a:schemeClr val="tx1"/>
                </a:solidFill>
                <a:effectLst/>
                <a:latin typeface="+mn-lt"/>
                <a:ea typeface="+mn-ea"/>
                <a:cs typeface="+mn-cs"/>
              </a:rPr>
              <a:t>Finally, according to the data we study, Vietnam is currently wasting 31% of food each year, including 26% being damaged in post-harvest(mean supply chain processing) due to many reason</a:t>
            </a:r>
            <a:endParaRPr lang="en-US" dirty="0"/>
          </a:p>
          <a:p>
            <a:r>
              <a:rPr lang="en-US" dirty="0" err="1"/>
              <a:t>Asean,china</a:t>
            </a:r>
            <a:r>
              <a:rPr lang="en-US" dirty="0"/>
              <a:t> , Vietnam more than 31% wasting food</a:t>
            </a:r>
            <a:endParaRPr lang="vi-VN" dirty="0"/>
          </a:p>
        </p:txBody>
      </p:sp>
      <p:sp>
        <p:nvSpPr>
          <p:cNvPr id="4" name="Slide Number Placeholder 3"/>
          <p:cNvSpPr>
            <a:spLocks noGrp="1"/>
          </p:cNvSpPr>
          <p:nvPr>
            <p:ph type="sldNum" sz="quarter" idx="5"/>
          </p:nvPr>
        </p:nvSpPr>
        <p:spPr/>
        <p:txBody>
          <a:bodyPr/>
          <a:lstStyle/>
          <a:p>
            <a:fld id="{0D699D2B-1A23-4693-982A-7DEDCC77C8C9}" type="slidenum">
              <a:rPr lang="en-US" smtClean="0"/>
              <a:pPr/>
              <a:t>5</a:t>
            </a:fld>
            <a:endParaRPr lang="en-US"/>
          </a:p>
        </p:txBody>
      </p:sp>
    </p:spTree>
    <p:extLst>
      <p:ext uri="{BB962C8B-B14F-4D97-AF65-F5344CB8AC3E}">
        <p14:creationId xmlns:p14="http://schemas.microsoft.com/office/powerpoint/2010/main" val="2250714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Lean Enablers</a:t>
            </a:r>
            <a:r>
              <a:rPr lang="de-CH" baseline="0" dirty="0"/>
              <a:t> = Lean Program Management best practices</a:t>
            </a:r>
          </a:p>
          <a:p>
            <a:endParaRPr lang="de-CH" baseline="0" dirty="0"/>
          </a:p>
          <a:p>
            <a:r>
              <a:rPr lang="de-CH" baseline="0" dirty="0"/>
              <a:t>Business case: Compare costs directly with benefits (effort vs. Increased margin/productivity, lower inventory etc.)</a:t>
            </a:r>
          </a:p>
          <a:p>
            <a:r>
              <a:rPr lang="de-CH" baseline="0" dirty="0"/>
              <a:t>Outlook: attach money data to benefits </a:t>
            </a:r>
            <a:r>
              <a:rPr lang="de-CH" baseline="0" dirty="0">
                <a:sym typeface="Wingdings" pitchFamily="2" charset="2"/>
              </a:rPr>
              <a:t> difficulty of comparability</a:t>
            </a:r>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32</a:t>
            </a:fld>
            <a:endParaRPr lang="en-US"/>
          </a:p>
        </p:txBody>
      </p:sp>
    </p:spTree>
    <p:extLst>
      <p:ext uri="{BB962C8B-B14F-4D97-AF65-F5344CB8AC3E}">
        <p14:creationId xmlns:p14="http://schemas.microsoft.com/office/powerpoint/2010/main" val="2530463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Lean Enablers</a:t>
            </a:r>
            <a:r>
              <a:rPr lang="de-CH" baseline="0" dirty="0"/>
              <a:t> = Lean Program Management best practices</a:t>
            </a:r>
          </a:p>
          <a:p>
            <a:endParaRPr lang="de-CH" baseline="0" dirty="0"/>
          </a:p>
          <a:p>
            <a:r>
              <a:rPr lang="de-CH" baseline="0" dirty="0"/>
              <a:t>Business case: Compare costs directly with benefits (effort vs. Increased margin/productivity, lower inventory etc.)</a:t>
            </a:r>
          </a:p>
          <a:p>
            <a:r>
              <a:rPr lang="de-CH" baseline="0" dirty="0"/>
              <a:t>Outlook: attach money data to benefits </a:t>
            </a:r>
            <a:r>
              <a:rPr lang="de-CH" baseline="0" dirty="0">
                <a:sym typeface="Wingdings" pitchFamily="2" charset="2"/>
              </a:rPr>
              <a:t> difficulty of comparability</a:t>
            </a:r>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33</a:t>
            </a:fld>
            <a:endParaRPr lang="en-US"/>
          </a:p>
        </p:txBody>
      </p:sp>
    </p:spTree>
    <p:extLst>
      <p:ext uri="{BB962C8B-B14F-4D97-AF65-F5344CB8AC3E}">
        <p14:creationId xmlns:p14="http://schemas.microsoft.com/office/powerpoint/2010/main" val="2932241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vi-VN" dirty="0">
                <a:hlinkClick r:id="rId3"/>
              </a:rPr>
              <a:t>https://stackoverflow.com/questions/52194196/change-default-hash-function-for-block-hashing</a:t>
            </a:r>
            <a:endParaRPr lang="vi-VN" dirty="0">
              <a:hlinkClick r:id="rId4"/>
            </a:endParaRPr>
          </a:p>
          <a:p>
            <a:r>
              <a:rPr lang="vi-VN" dirty="0">
                <a:hlinkClick r:id="rId4"/>
              </a:rPr>
              <a:t>https://github.com/hyperledger/fabric/blob/release-1.4/protos/common/block.go</a:t>
            </a:r>
            <a:endParaRPr lang="en-US" dirty="0"/>
          </a:p>
          <a:p>
            <a:r>
              <a:rPr lang="en-US" dirty="0"/>
              <a:t>No </a:t>
            </a:r>
            <a:r>
              <a:rPr lang="en-US" dirty="0" err="1"/>
              <a:t>merkle</a:t>
            </a:r>
            <a:r>
              <a:rPr lang="en-US" dirty="0"/>
              <a:t> tree implement available, only </a:t>
            </a:r>
            <a:r>
              <a:rPr lang="en-US" dirty="0" err="1"/>
              <a:t>concenate</a:t>
            </a:r>
            <a:r>
              <a:rPr lang="en-US" dirty="0"/>
              <a:t> bytes then compute SHA256</a:t>
            </a:r>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35</a:t>
            </a:fld>
            <a:endParaRPr lang="en-US"/>
          </a:p>
        </p:txBody>
      </p:sp>
    </p:spTree>
    <p:extLst>
      <p:ext uri="{BB962C8B-B14F-4D97-AF65-F5344CB8AC3E}">
        <p14:creationId xmlns:p14="http://schemas.microsoft.com/office/powerpoint/2010/main" val="2348710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36</a:t>
            </a:fld>
            <a:endParaRPr lang="en-US"/>
          </a:p>
        </p:txBody>
      </p:sp>
    </p:spTree>
    <p:extLst>
      <p:ext uri="{BB962C8B-B14F-4D97-AF65-F5344CB8AC3E}">
        <p14:creationId xmlns:p14="http://schemas.microsoft.com/office/powerpoint/2010/main" val="3547685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37</a:t>
            </a:fld>
            <a:endParaRPr lang="en-US"/>
          </a:p>
        </p:txBody>
      </p:sp>
    </p:spTree>
    <p:extLst>
      <p:ext uri="{BB962C8B-B14F-4D97-AF65-F5344CB8AC3E}">
        <p14:creationId xmlns:p14="http://schemas.microsoft.com/office/powerpoint/2010/main" val="359474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38</a:t>
            </a:fld>
            <a:endParaRPr lang="en-US"/>
          </a:p>
        </p:txBody>
      </p:sp>
    </p:spTree>
    <p:extLst>
      <p:ext uri="{BB962C8B-B14F-4D97-AF65-F5344CB8AC3E}">
        <p14:creationId xmlns:p14="http://schemas.microsoft.com/office/powerpoint/2010/main" val="1345909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39</a:t>
            </a:fld>
            <a:endParaRPr lang="en-US"/>
          </a:p>
        </p:txBody>
      </p:sp>
    </p:spTree>
    <p:extLst>
      <p:ext uri="{BB962C8B-B14F-4D97-AF65-F5344CB8AC3E}">
        <p14:creationId xmlns:p14="http://schemas.microsoft.com/office/powerpoint/2010/main" val="1418457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40</a:t>
            </a:fld>
            <a:endParaRPr lang="en-US"/>
          </a:p>
        </p:txBody>
      </p:sp>
    </p:spTree>
    <p:extLst>
      <p:ext uri="{BB962C8B-B14F-4D97-AF65-F5344CB8AC3E}">
        <p14:creationId xmlns:p14="http://schemas.microsoft.com/office/powerpoint/2010/main" val="4284080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41</a:t>
            </a:fld>
            <a:endParaRPr lang="en-US"/>
          </a:p>
        </p:txBody>
      </p:sp>
    </p:spTree>
    <p:extLst>
      <p:ext uri="{BB962C8B-B14F-4D97-AF65-F5344CB8AC3E}">
        <p14:creationId xmlns:p14="http://schemas.microsoft.com/office/powerpoint/2010/main" val="1820675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42</a:t>
            </a:fld>
            <a:endParaRPr lang="en-US"/>
          </a:p>
        </p:txBody>
      </p:sp>
    </p:spTree>
    <p:extLst>
      <p:ext uri="{BB962C8B-B14F-4D97-AF65-F5344CB8AC3E}">
        <p14:creationId xmlns:p14="http://schemas.microsoft.com/office/powerpoint/2010/main" val="217467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org: Farmer, Exporter, Regulator, Carrier, Importer, Factory and User illustrated by icons</a:t>
            </a:r>
          </a:p>
          <a:p>
            <a:r>
              <a:rPr lang="en-US" dirty="0"/>
              <a:t> </a:t>
            </a:r>
            <a:r>
              <a:rPr lang="en-US" dirty="0">
                <a:sym typeface="Wingdings" panose="05000000000000000000" pitchFamily="2" charset="2"/>
              </a:rPr>
              <a:t>---&gt; introduce role of each org</a:t>
            </a:r>
          </a:p>
          <a:p>
            <a:endParaRPr lang="en-US" dirty="0"/>
          </a:p>
          <a:p>
            <a:r>
              <a:rPr lang="en-US" dirty="0"/>
              <a:t>Arrow: operation from requester to receiver (data flow)</a:t>
            </a:r>
          </a:p>
          <a:p>
            <a:r>
              <a:rPr lang="en-US" dirty="0"/>
              <a:t>Handshake icon: operation between those 2 org uses smart contract</a:t>
            </a:r>
          </a:p>
        </p:txBody>
      </p:sp>
      <p:sp>
        <p:nvSpPr>
          <p:cNvPr id="4" name="Slide Number Placeholder 3"/>
          <p:cNvSpPr>
            <a:spLocks noGrp="1"/>
          </p:cNvSpPr>
          <p:nvPr>
            <p:ph type="sldNum" sz="quarter" idx="5"/>
          </p:nvPr>
        </p:nvSpPr>
        <p:spPr/>
        <p:txBody>
          <a:bodyPr/>
          <a:lstStyle/>
          <a:p>
            <a:fld id="{0D699D2B-1A23-4693-982A-7DEDCC77C8C9}" type="slidenum">
              <a:rPr lang="en-US" smtClean="0"/>
              <a:pPr/>
              <a:t>6</a:t>
            </a:fld>
            <a:endParaRPr lang="en-US"/>
          </a:p>
        </p:txBody>
      </p:sp>
    </p:spTree>
    <p:extLst>
      <p:ext uri="{BB962C8B-B14F-4D97-AF65-F5344CB8AC3E}">
        <p14:creationId xmlns:p14="http://schemas.microsoft.com/office/powerpoint/2010/main" val="1223163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a:t>Applications can register to be notified when transactions succeed or fail, and when blocks are added to ledger.</a:t>
            </a:r>
          </a:p>
          <a:p>
            <a:r>
              <a:rPr lang="de-CH"/>
              <a:t>Applications will be notified by each peer to which they are connected</a:t>
            </a:r>
          </a:p>
        </p:txBody>
      </p:sp>
      <p:sp>
        <p:nvSpPr>
          <p:cNvPr id="4" name="Foliennummernplatzhalter 3"/>
          <p:cNvSpPr>
            <a:spLocks noGrp="1"/>
          </p:cNvSpPr>
          <p:nvPr>
            <p:ph type="sldNum" sz="quarter" idx="10"/>
          </p:nvPr>
        </p:nvSpPr>
        <p:spPr/>
        <p:txBody>
          <a:bodyPr/>
          <a:lstStyle/>
          <a:p>
            <a:fld id="{0D699D2B-1A23-4693-982A-7DEDCC77C8C9}" type="slidenum">
              <a:rPr lang="en-US" smtClean="0"/>
              <a:pPr/>
              <a:t>43</a:t>
            </a:fld>
            <a:endParaRPr lang="en-US"/>
          </a:p>
        </p:txBody>
      </p:sp>
    </p:spTree>
    <p:extLst>
      <p:ext uri="{BB962C8B-B14F-4D97-AF65-F5344CB8AC3E}">
        <p14:creationId xmlns:p14="http://schemas.microsoft.com/office/powerpoint/2010/main" val="2277578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44</a:t>
            </a:fld>
            <a:endParaRPr lang="en-US"/>
          </a:p>
        </p:txBody>
      </p:sp>
    </p:spTree>
    <p:extLst>
      <p:ext uri="{BB962C8B-B14F-4D97-AF65-F5344CB8AC3E}">
        <p14:creationId xmlns:p14="http://schemas.microsoft.com/office/powerpoint/2010/main" val="2144297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45</a:t>
            </a:fld>
            <a:endParaRPr lang="en-US"/>
          </a:p>
        </p:txBody>
      </p:sp>
    </p:spTree>
    <p:extLst>
      <p:ext uri="{BB962C8B-B14F-4D97-AF65-F5344CB8AC3E}">
        <p14:creationId xmlns:p14="http://schemas.microsoft.com/office/powerpoint/2010/main" val="135000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46</a:t>
            </a:fld>
            <a:endParaRPr lang="en-US"/>
          </a:p>
        </p:txBody>
      </p:sp>
    </p:spTree>
    <p:extLst>
      <p:ext uri="{BB962C8B-B14F-4D97-AF65-F5344CB8AC3E}">
        <p14:creationId xmlns:p14="http://schemas.microsoft.com/office/powerpoint/2010/main" val="3801440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47</a:t>
            </a:fld>
            <a:endParaRPr lang="en-US"/>
          </a:p>
        </p:txBody>
      </p:sp>
    </p:spTree>
    <p:extLst>
      <p:ext uri="{BB962C8B-B14F-4D97-AF65-F5344CB8AC3E}">
        <p14:creationId xmlns:p14="http://schemas.microsoft.com/office/powerpoint/2010/main" val="2622507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48</a:t>
            </a:fld>
            <a:endParaRPr lang="en-US"/>
          </a:p>
        </p:txBody>
      </p:sp>
    </p:spTree>
    <p:extLst>
      <p:ext uri="{BB962C8B-B14F-4D97-AF65-F5344CB8AC3E}">
        <p14:creationId xmlns:p14="http://schemas.microsoft.com/office/powerpoint/2010/main" val="660988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49</a:t>
            </a:fld>
            <a:endParaRPr lang="en-US"/>
          </a:p>
        </p:txBody>
      </p:sp>
    </p:spTree>
    <p:extLst>
      <p:ext uri="{BB962C8B-B14F-4D97-AF65-F5344CB8AC3E}">
        <p14:creationId xmlns:p14="http://schemas.microsoft.com/office/powerpoint/2010/main" val="2831517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50</a:t>
            </a:fld>
            <a:endParaRPr lang="en-US"/>
          </a:p>
        </p:txBody>
      </p:sp>
    </p:spTree>
    <p:extLst>
      <p:ext uri="{BB962C8B-B14F-4D97-AF65-F5344CB8AC3E}">
        <p14:creationId xmlns:p14="http://schemas.microsoft.com/office/powerpoint/2010/main" val="102414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vi-VN">
                <a:hlinkClick r:id="rId3"/>
              </a:rPr>
              <a:t>https://medium.com/@spsingh559/detail-analysis-of-raft-its-implementation-in-hyperledger-fabric-d269367a79c0</a:t>
            </a:r>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51</a:t>
            </a:fld>
            <a:endParaRPr lang="en-US"/>
          </a:p>
        </p:txBody>
      </p:sp>
    </p:spTree>
    <p:extLst>
      <p:ext uri="{BB962C8B-B14F-4D97-AF65-F5344CB8AC3E}">
        <p14:creationId xmlns:p14="http://schemas.microsoft.com/office/powerpoint/2010/main" val="4031963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vi-VN">
                <a:hlinkClick r:id="rId3"/>
              </a:rPr>
              <a:t>https://medium.com/@spsingh559/detail-analysis-of-raft-its-implementation-in-hyperledger-fabric-d269367a79c0</a:t>
            </a:r>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52</a:t>
            </a:fld>
            <a:endParaRPr lang="en-US"/>
          </a:p>
        </p:txBody>
      </p:sp>
    </p:spTree>
    <p:extLst>
      <p:ext uri="{BB962C8B-B14F-4D97-AF65-F5344CB8AC3E}">
        <p14:creationId xmlns:p14="http://schemas.microsoft.com/office/powerpoint/2010/main" val="73761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chain are divided into 6 phase</a:t>
            </a:r>
          </a:p>
          <a:p>
            <a:endParaRPr lang="en-US" dirty="0"/>
          </a:p>
          <a:p>
            <a:r>
              <a:rPr lang="en-US" dirty="0"/>
              <a:t>3 smart contracts will be created in each of phase 2,3,4</a:t>
            </a:r>
          </a:p>
          <a:p>
            <a:endParaRPr lang="en-US" dirty="0"/>
          </a:p>
          <a:p>
            <a:r>
              <a:rPr lang="en-US" dirty="0"/>
              <a:t>Why those phases need have smart contract? Related to transport and trade coffee batch, those step all involves </a:t>
            </a:r>
            <a:r>
              <a:rPr lang="en-US" dirty="0" err="1"/>
              <a:t>CarrierOrg</a:t>
            </a:r>
            <a:endParaRPr lang="en-US" dirty="0"/>
          </a:p>
        </p:txBody>
      </p:sp>
      <p:sp>
        <p:nvSpPr>
          <p:cNvPr id="4" name="Slide Number Placeholder 3"/>
          <p:cNvSpPr>
            <a:spLocks noGrp="1"/>
          </p:cNvSpPr>
          <p:nvPr>
            <p:ph type="sldNum" sz="quarter" idx="5"/>
          </p:nvPr>
        </p:nvSpPr>
        <p:spPr/>
        <p:txBody>
          <a:bodyPr/>
          <a:lstStyle/>
          <a:p>
            <a:fld id="{0D699D2B-1A23-4693-982A-7DEDCC77C8C9}" type="slidenum">
              <a:rPr lang="en-US" smtClean="0"/>
              <a:pPr/>
              <a:t>7</a:t>
            </a:fld>
            <a:endParaRPr lang="en-US"/>
          </a:p>
        </p:txBody>
      </p:sp>
    </p:spTree>
    <p:extLst>
      <p:ext uri="{BB962C8B-B14F-4D97-AF65-F5344CB8AC3E}">
        <p14:creationId xmlns:p14="http://schemas.microsoft.com/office/powerpoint/2010/main" val="1891239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vi-VN">
                <a:hlinkClick r:id="rId3"/>
              </a:rPr>
              <a:t>https://medium.com/@spsingh559/detail-analysis-of-raft-its-implementation-in-hyperledger-fabric-d269367a79c0</a:t>
            </a:r>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53</a:t>
            </a:fld>
            <a:endParaRPr lang="en-US"/>
          </a:p>
        </p:txBody>
      </p:sp>
    </p:spTree>
    <p:extLst>
      <p:ext uri="{BB962C8B-B14F-4D97-AF65-F5344CB8AC3E}">
        <p14:creationId xmlns:p14="http://schemas.microsoft.com/office/powerpoint/2010/main" val="1213989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vi-VN">
                <a:hlinkClick r:id="rId3"/>
              </a:rPr>
              <a:t>https://medium.com/@spsingh559/detail-analysis-of-raft-its-implementation-in-hyperledger-fabric-d269367a79c0</a:t>
            </a:r>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54</a:t>
            </a:fld>
            <a:endParaRPr lang="en-US"/>
          </a:p>
        </p:txBody>
      </p:sp>
    </p:spTree>
    <p:extLst>
      <p:ext uri="{BB962C8B-B14F-4D97-AF65-F5344CB8AC3E}">
        <p14:creationId xmlns:p14="http://schemas.microsoft.com/office/powerpoint/2010/main" val="27901256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0D699D2B-1A23-4693-982A-7DEDCC77C8C9}" type="slidenum">
              <a:rPr lang="en-US" smtClean="0"/>
              <a:pPr/>
              <a:t>55</a:t>
            </a:fld>
            <a:endParaRPr lang="en-US"/>
          </a:p>
        </p:txBody>
      </p:sp>
    </p:spTree>
    <p:extLst>
      <p:ext uri="{BB962C8B-B14F-4D97-AF65-F5344CB8AC3E}">
        <p14:creationId xmlns:p14="http://schemas.microsoft.com/office/powerpoint/2010/main" val="1106607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LDAP:</a:t>
            </a:r>
            <a:r>
              <a:rPr lang="vi-VN" dirty="0"/>
              <a:t> </a:t>
            </a:r>
            <a:r>
              <a:rPr lang="vi-VN" dirty="0">
                <a:hlinkClick r:id="rId3"/>
              </a:rPr>
              <a:t>https://viblo.asia/p/network-tim-hieu-ldap-cau-hinh-xac-thuc-ssh-voi-ldap-zoZVRgdZMmg5</a:t>
            </a:r>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56</a:t>
            </a:fld>
            <a:endParaRPr lang="en-US"/>
          </a:p>
        </p:txBody>
      </p:sp>
    </p:spTree>
    <p:extLst>
      <p:ext uri="{BB962C8B-B14F-4D97-AF65-F5344CB8AC3E}">
        <p14:creationId xmlns:p14="http://schemas.microsoft.com/office/powerpoint/2010/main" val="194726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this project, we will solve these problems by designing a </a:t>
            </a:r>
            <a:r>
              <a:rPr lang="en-US" sz="1200" kern="1200" dirty="0" err="1">
                <a:solidFill>
                  <a:schemeClr val="tx1"/>
                </a:solidFill>
                <a:effectLst/>
                <a:latin typeface="+mn-lt"/>
                <a:ea typeface="+mn-ea"/>
                <a:cs typeface="+mn-cs"/>
              </a:rPr>
              <a:t>blackbox</a:t>
            </a:r>
            <a:r>
              <a:rPr lang="en-US" sz="1200" kern="1200" dirty="0">
                <a:solidFill>
                  <a:schemeClr val="tx1"/>
                </a:solidFill>
                <a:effectLst/>
                <a:latin typeface="+mn-lt"/>
                <a:ea typeface="+mn-ea"/>
                <a:cs typeface="+mn-cs"/>
              </a:rPr>
              <a:t> system. This system is built up from Blockchain and IoT technology</a:t>
            </a:r>
            <a:endParaRPr lang="de-CH" dirty="0"/>
          </a:p>
        </p:txBody>
      </p:sp>
      <p:sp>
        <p:nvSpPr>
          <p:cNvPr id="4" name="Foliennummernplatzhalter 3"/>
          <p:cNvSpPr>
            <a:spLocks noGrp="1"/>
          </p:cNvSpPr>
          <p:nvPr>
            <p:ph type="sldNum" sz="quarter" idx="10"/>
          </p:nvPr>
        </p:nvSpPr>
        <p:spPr/>
        <p:txBody>
          <a:bodyPr/>
          <a:lstStyle/>
          <a:p>
            <a:fld id="{0D699D2B-1A23-4693-982A-7DEDCC77C8C9}" type="slidenum">
              <a:rPr lang="en-US" smtClean="0"/>
              <a:pPr/>
              <a:t>8</a:t>
            </a:fld>
            <a:endParaRPr lang="en-US"/>
          </a:p>
        </p:txBody>
      </p:sp>
    </p:spTree>
    <p:extLst>
      <p:ext uri="{BB962C8B-B14F-4D97-AF65-F5344CB8AC3E}">
        <p14:creationId xmlns:p14="http://schemas.microsoft.com/office/powerpoint/2010/main" val="278898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From stone tablets and paper folders to hard drives and cloud platforms but the underlying structure is the same</a:t>
            </a:r>
          </a:p>
          <a:p>
            <a:br>
              <a:rPr lang="en-US" dirty="0"/>
            </a:br>
            <a:r>
              <a:rPr lang="en-US" sz="1200" b="0" i="0" kern="1200" dirty="0">
                <a:solidFill>
                  <a:schemeClr val="tx1"/>
                </a:solidFill>
                <a:effectLst/>
                <a:latin typeface="+mn-lt"/>
                <a:ea typeface="+mn-ea"/>
                <a:cs typeface="+mn-cs"/>
              </a:rPr>
              <a:t>This is a blockchain network, wherein every participant has their own replicated copy of the ledger. In addition to ledger information being shared, the processes which update the ledger are also shared. Unlike today’s systems, where a participant’s </a:t>
            </a:r>
            <a:r>
              <a:rPr lang="en-US" sz="1200" b="1" i="0" kern="1200" dirty="0">
                <a:solidFill>
                  <a:schemeClr val="tx1"/>
                </a:solidFill>
                <a:effectLst/>
                <a:latin typeface="+mn-lt"/>
                <a:ea typeface="+mn-ea"/>
                <a:cs typeface="+mn-cs"/>
              </a:rPr>
              <a:t>private</a:t>
            </a:r>
            <a:r>
              <a:rPr lang="en-US" sz="1200" b="0" i="0" kern="1200" dirty="0">
                <a:solidFill>
                  <a:schemeClr val="tx1"/>
                </a:solidFill>
                <a:effectLst/>
                <a:latin typeface="+mn-lt"/>
                <a:ea typeface="+mn-ea"/>
                <a:cs typeface="+mn-cs"/>
              </a:rPr>
              <a:t> programs are used to update their </a:t>
            </a:r>
            <a:r>
              <a:rPr lang="en-US" sz="1200" b="1" i="0" kern="1200" dirty="0">
                <a:solidFill>
                  <a:schemeClr val="tx1"/>
                </a:solidFill>
                <a:effectLst/>
                <a:latin typeface="+mn-lt"/>
                <a:ea typeface="+mn-ea"/>
                <a:cs typeface="+mn-cs"/>
              </a:rPr>
              <a:t>private</a:t>
            </a:r>
            <a:r>
              <a:rPr lang="en-US" sz="1200" b="0" i="0" kern="1200" dirty="0">
                <a:solidFill>
                  <a:schemeClr val="tx1"/>
                </a:solidFill>
                <a:effectLst/>
                <a:latin typeface="+mn-lt"/>
                <a:ea typeface="+mn-ea"/>
                <a:cs typeface="+mn-cs"/>
              </a:rPr>
              <a:t> ledgers, a blockchain system has </a:t>
            </a:r>
            <a:r>
              <a:rPr lang="en-US" sz="1200" b="1" i="0" kern="1200" dirty="0">
                <a:solidFill>
                  <a:schemeClr val="tx1"/>
                </a:solidFill>
                <a:effectLst/>
                <a:latin typeface="+mn-lt"/>
                <a:ea typeface="+mn-ea"/>
                <a:cs typeface="+mn-cs"/>
              </a:rPr>
              <a:t>shared</a:t>
            </a:r>
            <a:r>
              <a:rPr lang="en-US" sz="1200" b="0" i="0" kern="1200" dirty="0">
                <a:solidFill>
                  <a:schemeClr val="tx1"/>
                </a:solidFill>
                <a:effectLst/>
                <a:latin typeface="+mn-lt"/>
                <a:ea typeface="+mn-ea"/>
                <a:cs typeface="+mn-cs"/>
              </a:rPr>
              <a:t> programs to  update </a:t>
            </a:r>
            <a:r>
              <a:rPr lang="en-US" sz="1200" b="1" i="0" kern="1200" dirty="0" err="1">
                <a:solidFill>
                  <a:schemeClr val="tx1"/>
                </a:solidFill>
                <a:effectLst/>
                <a:latin typeface="+mn-lt"/>
                <a:ea typeface="+mn-ea"/>
                <a:cs typeface="+mn-cs"/>
              </a:rPr>
              <a:t>shared</a:t>
            </a:r>
            <a:r>
              <a:rPr lang="en-US" sz="1200" b="0" i="0" kern="1200" dirty="0" err="1">
                <a:solidFill>
                  <a:schemeClr val="tx1"/>
                </a:solidFill>
                <a:effectLst/>
                <a:latin typeface="+mn-lt"/>
                <a:ea typeface="+mn-ea"/>
                <a:cs typeface="+mn-cs"/>
              </a:rPr>
              <a:t>ledgers</a:t>
            </a:r>
            <a:r>
              <a:rPr lang="en-US" sz="1200" b="0" i="0" kern="1200" dirty="0">
                <a:solidFill>
                  <a:schemeClr val="tx1"/>
                </a:solidFill>
                <a:effectLst/>
                <a:latin typeface="+mn-lt"/>
                <a:ea typeface="+mn-ea"/>
                <a:cs typeface="+mn-cs"/>
              </a:rPr>
              <a:t>.</a:t>
            </a:r>
          </a:p>
        </p:txBody>
      </p:sp>
      <p:sp>
        <p:nvSpPr>
          <p:cNvPr id="4" name="Foliennummernplatzhalter 3"/>
          <p:cNvSpPr>
            <a:spLocks noGrp="1"/>
          </p:cNvSpPr>
          <p:nvPr>
            <p:ph type="sldNum" sz="quarter" idx="10"/>
          </p:nvPr>
        </p:nvSpPr>
        <p:spPr/>
        <p:txBody>
          <a:bodyPr/>
          <a:lstStyle/>
          <a:p>
            <a:fld id="{0D699D2B-1A23-4693-982A-7DEDCC77C8C9}" type="slidenum">
              <a:rPr lang="en-US" smtClean="0"/>
              <a:pPr/>
              <a:t>9</a:t>
            </a:fld>
            <a:endParaRPr lang="en-US"/>
          </a:p>
        </p:txBody>
      </p:sp>
    </p:spTree>
    <p:extLst>
      <p:ext uri="{BB962C8B-B14F-4D97-AF65-F5344CB8AC3E}">
        <p14:creationId xmlns:p14="http://schemas.microsoft.com/office/powerpoint/2010/main" val="40659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10</a:t>
            </a:fld>
            <a:endParaRPr lang="en-US"/>
          </a:p>
        </p:txBody>
      </p:sp>
    </p:spTree>
    <p:extLst>
      <p:ext uri="{BB962C8B-B14F-4D97-AF65-F5344CB8AC3E}">
        <p14:creationId xmlns:p14="http://schemas.microsoft.com/office/powerpoint/2010/main" val="195297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First, tamper-proof immutable make immutability records, the record(transaction) once it written, it cannot change its states (because blocks are linked to its previous block, cannot be changes)</a:t>
            </a:r>
            <a:endParaRPr lang="vi-V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it also increases transparency because all transaction are viewable in blockchain. The decentralized of DLT system is record in multiple locations. Having the same records spread across a large network for all to see is the core of blockchain transparency.</a:t>
            </a:r>
            <a:endParaRPr lang="vi-V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it is security and privacy because it apply cryptography and digital signature (PKI implementation) </a:t>
            </a:r>
            <a:endParaRPr lang="vi-V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generally, blockchain use decentralized model, so it is more resilient because it doesn’t depend on single unit, and also no single point of fail make system fault-tolerance  betters</a:t>
            </a:r>
            <a:endParaRPr lang="vi-VN"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due to </a:t>
            </a:r>
            <a:r>
              <a:rPr lang="en-US" sz="1200" kern="1200" dirty="0" err="1">
                <a:solidFill>
                  <a:schemeClr val="tx1"/>
                </a:solidFill>
                <a:effectLst/>
                <a:latin typeface="+mn-lt"/>
                <a:ea typeface="+mn-ea"/>
                <a:cs typeface="+mn-cs"/>
              </a:rPr>
              <a:t>decentrzlied</a:t>
            </a:r>
            <a:r>
              <a:rPr lang="en-US" sz="1200" kern="1200" dirty="0">
                <a:solidFill>
                  <a:schemeClr val="tx1"/>
                </a:solidFill>
                <a:effectLst/>
                <a:latin typeface="+mn-lt"/>
                <a:ea typeface="+mn-ea"/>
                <a:cs typeface="+mn-cs"/>
              </a:rPr>
              <a:t> system, it doesn’t have a single owner, every organization that built up the blockchain is co-owner, they’re equality </a:t>
            </a:r>
            <a:endParaRPr lang="vi-VN" sz="120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Consensus </a:t>
            </a:r>
            <a:r>
              <a:rPr lang="en-US" sz="1200" b="0" i="0" kern="1200" dirty="0">
                <a:solidFill>
                  <a:schemeClr val="tx1"/>
                </a:solidFill>
                <a:effectLst/>
                <a:latin typeface="+mn-lt"/>
                <a:ea typeface="+mn-ea"/>
                <a:cs typeface="+mn-cs"/>
              </a:rPr>
              <a:t>- No transactions happen in isolation.</a:t>
            </a:r>
          </a:p>
          <a:p>
            <a:pPr fontAlgn="base"/>
            <a:r>
              <a:rPr lang="en-US" sz="1200" b="1" i="0" kern="1200" dirty="0">
                <a:solidFill>
                  <a:schemeClr val="tx1"/>
                </a:solidFill>
                <a:effectLst/>
                <a:latin typeface="+mn-lt"/>
                <a:ea typeface="+mn-ea"/>
                <a:cs typeface="+mn-cs"/>
              </a:rPr>
              <a:t>Provenance </a:t>
            </a:r>
            <a:r>
              <a:rPr lang="en-US" sz="1200" b="0" i="0" kern="1200" dirty="0">
                <a:solidFill>
                  <a:schemeClr val="tx1"/>
                </a:solidFill>
                <a:effectLst/>
                <a:latin typeface="+mn-lt"/>
                <a:ea typeface="+mn-ea"/>
                <a:cs typeface="+mn-cs"/>
              </a:rPr>
              <a:t>- Historical track of transactions</a:t>
            </a:r>
          </a:p>
          <a:p>
            <a:pPr fontAlgn="base"/>
            <a:r>
              <a:rPr lang="en-US" sz="1200" b="1" i="0" kern="1200" dirty="0">
                <a:solidFill>
                  <a:schemeClr val="tx1"/>
                </a:solidFill>
                <a:effectLst/>
                <a:latin typeface="+mn-lt"/>
                <a:ea typeface="+mn-ea"/>
                <a:cs typeface="+mn-cs"/>
              </a:rPr>
              <a:t>Immutability </a:t>
            </a:r>
            <a:r>
              <a:rPr lang="en-US" sz="1200" b="0" i="0" kern="1200" dirty="0">
                <a:solidFill>
                  <a:schemeClr val="tx1"/>
                </a:solidFill>
                <a:effectLst/>
                <a:latin typeface="+mn-lt"/>
                <a:ea typeface="+mn-ea"/>
                <a:cs typeface="+mn-cs"/>
              </a:rPr>
              <a:t>- Data and transactions recorded cannot be altered</a:t>
            </a:r>
          </a:p>
          <a:p>
            <a:pPr fontAlgn="base"/>
            <a:r>
              <a:rPr lang="en-US" sz="1200" b="1" i="0" kern="1200" dirty="0">
                <a:solidFill>
                  <a:schemeClr val="tx1"/>
                </a:solidFill>
                <a:effectLst/>
                <a:latin typeface="+mn-lt"/>
                <a:ea typeface="+mn-ea"/>
                <a:cs typeface="+mn-cs"/>
              </a:rPr>
              <a:t>Finality </a:t>
            </a:r>
            <a:r>
              <a:rPr lang="en-US" sz="1200" b="0" i="0" kern="1200" dirty="0">
                <a:solidFill>
                  <a:schemeClr val="tx1"/>
                </a:solidFill>
                <a:effectLst/>
                <a:latin typeface="+mn-lt"/>
                <a:ea typeface="+mn-ea"/>
                <a:cs typeface="+mn-cs"/>
              </a:rPr>
              <a:t>- A transaction achieves settlement finality when it has completed, and there is no chance of it reverting or changing state again. </a:t>
            </a:r>
          </a:p>
          <a:p>
            <a:pPr fontAlgn="base"/>
            <a:r>
              <a:rPr lang="vi-VN" dirty="0">
                <a:hlinkClick r:id="rId3"/>
              </a:rPr>
              <a:t>https://www.mf2c-project.eu/what-is-a-blockchain/</a:t>
            </a:r>
            <a:endParaRPr lang="en-US" dirty="0"/>
          </a:p>
          <a:p>
            <a:pPr fontAlgn="base"/>
            <a:r>
              <a:rPr lang="vi-VN" dirty="0">
                <a:hlinkClick r:id="rId4"/>
              </a:rPr>
              <a:t>https://www.linkedin.com/pulse/use-cases-blockchain-vinod-pai</a:t>
            </a:r>
            <a:endParaRPr lang="en-US"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D699D2B-1A23-4693-982A-7DEDCC77C8C9}" type="slidenum">
              <a:rPr lang="en-US" smtClean="0"/>
              <a:pPr/>
              <a:t>11</a:t>
            </a:fld>
            <a:endParaRPr lang="en-US"/>
          </a:p>
        </p:txBody>
      </p:sp>
    </p:spTree>
    <p:extLst>
      <p:ext uri="{BB962C8B-B14F-4D97-AF65-F5344CB8AC3E}">
        <p14:creationId xmlns:p14="http://schemas.microsoft.com/office/powerpoint/2010/main" val="2655497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2224" y="3886200"/>
            <a:ext cx="8224576"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a:p>
        </p:txBody>
      </p:sp>
      <p:sp>
        <p:nvSpPr>
          <p:cNvPr id="7" name="Title 6"/>
          <p:cNvSpPr>
            <a:spLocks noGrp="1"/>
          </p:cNvSpPr>
          <p:nvPr>
            <p:ph type="title"/>
          </p:nvPr>
        </p:nvSpPr>
        <p:spPr>
          <a:xfrm>
            <a:off x="457200" y="2286000"/>
            <a:ext cx="8229600" cy="1143000"/>
          </a:xfrm>
        </p:spPr>
        <p:txBody>
          <a:bodyPr/>
          <a:lstStyle/>
          <a:p>
            <a:r>
              <a:rPr lang="de-DE"/>
              <a:t>Titelmasterformat durch Klicken bearbeiten</a:t>
            </a:r>
            <a:endParaRPr lang="en-US"/>
          </a:p>
        </p:txBody>
      </p:sp>
      <p:pic>
        <p:nvPicPr>
          <p:cNvPr id="1027" name="Picture 3" descr="C:\Users\Oehmen\Documents\Dropbox\00 - X-Drive\05 LAI\24 - PMI Year 1\00 Project Plan &amp; Documentation\03 Master Logos\(RGB)_MIT-EPE-Vertic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825" t="20649" r="5691" b="20477"/>
          <a:stretch/>
        </p:blipFill>
        <p:spPr bwMode="auto">
          <a:xfrm>
            <a:off x="5364523" y="672326"/>
            <a:ext cx="2941277" cy="10815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a:off x="381000" y="6019800"/>
            <a:ext cx="4114800" cy="762000"/>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Datumsplatzhalter 9"/>
          <p:cNvSpPr>
            <a:spLocks noGrp="1"/>
          </p:cNvSpPr>
          <p:nvPr>
            <p:ph type="dt" sz="half" idx="10"/>
          </p:nvPr>
        </p:nvSpPr>
        <p:spPr/>
        <p:txBody>
          <a:bodyPr/>
          <a:lstStyle/>
          <a:p>
            <a:fld id="{F4D7FC86-E470-4F03-B8F5-4D87112F3EEC}" type="datetime1">
              <a:rPr lang="en-US" smtClean="0"/>
              <a:pPr/>
              <a:t>10/12/2019</a:t>
            </a:fld>
            <a:endParaRPr lang="en-US"/>
          </a:p>
        </p:txBody>
      </p:sp>
      <p:sp>
        <p:nvSpPr>
          <p:cNvPr id="11" name="Foliennummernplatzhalter 10"/>
          <p:cNvSpPr>
            <a:spLocks noGrp="1"/>
          </p:cNvSpPr>
          <p:nvPr>
            <p:ph type="sldNum" sz="quarter" idx="11"/>
          </p:nvPr>
        </p:nvSpPr>
        <p:spPr/>
        <p:txBody>
          <a:bodyPr/>
          <a:lstStyle/>
          <a:p>
            <a:fld id="{9FE47663-4CC7-41A9-8BC6-0F63D39050B5}" type="slidenum">
              <a:rPr lang="en-US" smtClean="0"/>
              <a:pPr/>
              <a:t>‹#›</a:t>
            </a:fld>
            <a:endParaRPr lang="en-US"/>
          </a:p>
        </p:txBody>
      </p:sp>
      <p:sp>
        <p:nvSpPr>
          <p:cNvPr id="12" name="Fußzeilenplatzhalter 11"/>
          <p:cNvSpPr>
            <a:spLocks noGrp="1"/>
          </p:cNvSpPr>
          <p:nvPr>
            <p:ph type="ftr" sz="quarter" idx="12"/>
          </p:nvPr>
        </p:nvSpPr>
        <p:spPr/>
        <p:txBody>
          <a:bodyPr/>
          <a:lstStyle/>
          <a:p>
            <a:r>
              <a:rPr lang="en-US"/>
              <a:t>© 2013 MIT – Andri Fritz – andri@mit.edu</a:t>
            </a:r>
          </a:p>
        </p:txBody>
      </p:sp>
      <p:pic>
        <p:nvPicPr>
          <p:cNvPr id="14" name="Grafik 13" descr="MIT.png"/>
          <p:cNvPicPr>
            <a:picLocks noChangeAspect="1"/>
          </p:cNvPicPr>
          <p:nvPr userDrawn="1"/>
        </p:nvPicPr>
        <p:blipFill>
          <a:blip r:embed="rId3" cstate="print"/>
          <a:stretch>
            <a:fillRect/>
          </a:stretch>
        </p:blipFill>
        <p:spPr>
          <a:xfrm>
            <a:off x="539552" y="692696"/>
            <a:ext cx="3630689" cy="1152128"/>
          </a:xfrm>
          <a:prstGeom prst="rect">
            <a:avLst/>
          </a:prstGeom>
        </p:spPr>
      </p:pic>
    </p:spTree>
    <p:extLst>
      <p:ext uri="{BB962C8B-B14F-4D97-AF65-F5344CB8AC3E}">
        <p14:creationId xmlns:p14="http://schemas.microsoft.com/office/powerpoint/2010/main" val="295253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r>
              <a:rPr lang="en-US"/>
              <a:t>© 2013 MIT – Andri Fritz – andri@mit.edu</a:t>
            </a:r>
          </a:p>
        </p:txBody>
      </p:sp>
      <p:sp>
        <p:nvSpPr>
          <p:cNvPr id="6" name="Slide Number Placeholder 5"/>
          <p:cNvSpPr>
            <a:spLocks noGrp="1"/>
          </p:cNvSpPr>
          <p:nvPr>
            <p:ph type="sldNum" sz="quarter" idx="12"/>
          </p:nvPr>
        </p:nvSpPr>
        <p:spPr/>
        <p:txBody>
          <a:bodyPr/>
          <a:lstStyle/>
          <a:p>
            <a:fld id="{9FE47663-4CC7-41A9-8BC6-0F63D39050B5}" type="slidenum">
              <a:rPr lang="en-US" smtClean="0"/>
              <a:pPr/>
              <a:t>‹#›</a:t>
            </a:fld>
            <a:endParaRPr lang="en-US"/>
          </a:p>
        </p:txBody>
      </p:sp>
      <p:sp>
        <p:nvSpPr>
          <p:cNvPr id="8" name="Date Placeholder 14"/>
          <p:cNvSpPr>
            <a:spLocks noGrp="1"/>
          </p:cNvSpPr>
          <p:nvPr>
            <p:ph type="dt" sz="half" idx="10"/>
          </p:nvPr>
        </p:nvSpPr>
        <p:spPr>
          <a:xfrm>
            <a:off x="6553200" y="6324600"/>
            <a:ext cx="2133600" cy="242869"/>
          </a:xfrm>
        </p:spPr>
        <p:txBody>
          <a:bodyPr/>
          <a:lstStyle>
            <a:lvl1pPr>
              <a:defRPr/>
            </a:lvl1pPr>
          </a:lstStyle>
          <a:p>
            <a:fld id="{58474ED8-196F-4518-ADD8-59C7B4ACDAD6}" type="datetime1">
              <a:rPr lang="en-US" smtClean="0"/>
              <a:pPr/>
              <a:t>10/12/2019</a:t>
            </a:fld>
            <a:endParaRPr lang="en-US"/>
          </a:p>
        </p:txBody>
      </p:sp>
    </p:spTree>
    <p:extLst>
      <p:ext uri="{BB962C8B-B14F-4D97-AF65-F5344CB8AC3E}">
        <p14:creationId xmlns:p14="http://schemas.microsoft.com/office/powerpoint/2010/main" val="163921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r>
              <a:rPr lang="en-US"/>
              <a:t>© 2013 MIT – Andri Fritz – andri@mit.edu</a:t>
            </a:r>
          </a:p>
        </p:txBody>
      </p:sp>
      <p:sp>
        <p:nvSpPr>
          <p:cNvPr id="6" name="Slide Number Placeholder 5"/>
          <p:cNvSpPr>
            <a:spLocks noGrp="1"/>
          </p:cNvSpPr>
          <p:nvPr>
            <p:ph type="sldNum" sz="quarter" idx="12"/>
          </p:nvPr>
        </p:nvSpPr>
        <p:spPr/>
        <p:txBody>
          <a:bodyPr/>
          <a:lstStyle/>
          <a:p>
            <a:fld id="{9FE47663-4CC7-41A9-8BC6-0F63D39050B5}" type="slidenum">
              <a:rPr lang="en-US" smtClean="0"/>
              <a:pPr/>
              <a:t>‹#›</a:t>
            </a:fld>
            <a:endParaRPr lang="en-US"/>
          </a:p>
        </p:txBody>
      </p:sp>
      <p:sp>
        <p:nvSpPr>
          <p:cNvPr id="8" name="Date Placeholder 14"/>
          <p:cNvSpPr>
            <a:spLocks noGrp="1"/>
          </p:cNvSpPr>
          <p:nvPr>
            <p:ph type="dt" sz="half" idx="10"/>
          </p:nvPr>
        </p:nvSpPr>
        <p:spPr>
          <a:xfrm>
            <a:off x="6553200" y="6324600"/>
            <a:ext cx="2133600" cy="242869"/>
          </a:xfrm>
        </p:spPr>
        <p:txBody>
          <a:bodyPr/>
          <a:lstStyle>
            <a:lvl1pPr>
              <a:defRPr/>
            </a:lvl1pPr>
          </a:lstStyle>
          <a:p>
            <a:fld id="{98C1AE53-CED5-4A2D-B252-B80CA7E913DE}" type="datetime1">
              <a:rPr lang="en-US" smtClean="0"/>
              <a:pPr/>
              <a:t>10/12/2019</a:t>
            </a:fld>
            <a:endParaRPr lang="en-US"/>
          </a:p>
        </p:txBody>
      </p:sp>
    </p:spTree>
    <p:extLst>
      <p:ext uri="{BB962C8B-B14F-4D97-AF65-F5344CB8AC3E}">
        <p14:creationId xmlns:p14="http://schemas.microsoft.com/office/powerpoint/2010/main" val="2855879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22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572000" y="6572252"/>
            <a:ext cx="3581400" cy="238648"/>
          </a:xfrm>
        </p:spPr>
        <p:txBody>
          <a:bodyPr/>
          <a:lstStyle/>
          <a:p>
            <a:r>
              <a:rPr lang="en-US"/>
              <a:t>© 2019 Bach Khoa University</a:t>
            </a:r>
          </a:p>
        </p:txBody>
      </p:sp>
      <p:sp>
        <p:nvSpPr>
          <p:cNvPr id="6" name="Slide Number Placeholder 5"/>
          <p:cNvSpPr>
            <a:spLocks noGrp="1"/>
          </p:cNvSpPr>
          <p:nvPr>
            <p:ph type="sldNum" sz="quarter" idx="12"/>
          </p:nvPr>
        </p:nvSpPr>
        <p:spPr/>
        <p:txBody>
          <a:bodyPr/>
          <a:lstStyle/>
          <a:p>
            <a:fld id="{9FE47663-4CC7-41A9-8BC6-0F63D39050B5}" type="slidenum">
              <a:rPr lang="en-US" smtClean="0"/>
              <a:pPr/>
              <a:t>‹#›</a:t>
            </a:fld>
            <a:endParaRPr lang="en-US"/>
          </a:p>
        </p:txBody>
      </p:sp>
      <p:sp>
        <p:nvSpPr>
          <p:cNvPr id="7" name="Date Placeholder 14"/>
          <p:cNvSpPr>
            <a:spLocks noGrp="1"/>
          </p:cNvSpPr>
          <p:nvPr>
            <p:ph type="dt" sz="half" idx="10"/>
          </p:nvPr>
        </p:nvSpPr>
        <p:spPr>
          <a:xfrm>
            <a:off x="6553200" y="6324600"/>
            <a:ext cx="2133600" cy="242869"/>
          </a:xfrm>
        </p:spPr>
        <p:txBody>
          <a:bodyPr/>
          <a:lstStyle>
            <a:lvl1pPr>
              <a:defRPr/>
            </a:lvl1pPr>
          </a:lstStyle>
          <a:p>
            <a:fld id="{5B3F582C-4011-4D21-945A-30ED1C5B791B}" type="datetime1">
              <a:rPr lang="en-US" smtClean="0"/>
              <a:pPr/>
              <a:t>10/12/2019</a:t>
            </a:fld>
            <a:endParaRPr lang="en-US"/>
          </a:p>
        </p:txBody>
      </p:sp>
    </p:spTree>
    <p:extLst>
      <p:ext uri="{BB962C8B-B14F-4D97-AF65-F5344CB8AC3E}">
        <p14:creationId xmlns:p14="http://schemas.microsoft.com/office/powerpoint/2010/main" val="57252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5" name="Footer Placeholder 4"/>
          <p:cNvSpPr>
            <a:spLocks noGrp="1"/>
          </p:cNvSpPr>
          <p:nvPr>
            <p:ph type="ftr" sz="quarter" idx="11"/>
          </p:nvPr>
        </p:nvSpPr>
        <p:spPr/>
        <p:txBody>
          <a:bodyPr/>
          <a:lstStyle/>
          <a:p>
            <a:r>
              <a:rPr lang="en-US"/>
              <a:t>© 2013 MIT – Andri Fritz – andri@mit.edu</a:t>
            </a:r>
          </a:p>
        </p:txBody>
      </p:sp>
      <p:sp>
        <p:nvSpPr>
          <p:cNvPr id="6" name="Slide Number Placeholder 5"/>
          <p:cNvSpPr>
            <a:spLocks noGrp="1"/>
          </p:cNvSpPr>
          <p:nvPr>
            <p:ph type="sldNum" sz="quarter" idx="12"/>
          </p:nvPr>
        </p:nvSpPr>
        <p:spPr/>
        <p:txBody>
          <a:bodyPr/>
          <a:lstStyle/>
          <a:p>
            <a:fld id="{9FE47663-4CC7-41A9-8BC6-0F63D39050B5}" type="slidenum">
              <a:rPr lang="en-US" smtClean="0"/>
              <a:pPr/>
              <a:t>‹#›</a:t>
            </a:fld>
            <a:endParaRPr lang="en-US"/>
          </a:p>
        </p:txBody>
      </p:sp>
      <p:sp>
        <p:nvSpPr>
          <p:cNvPr id="8" name="Date Placeholder 14"/>
          <p:cNvSpPr>
            <a:spLocks noGrp="1"/>
          </p:cNvSpPr>
          <p:nvPr>
            <p:ph type="dt" sz="half" idx="10"/>
          </p:nvPr>
        </p:nvSpPr>
        <p:spPr>
          <a:xfrm>
            <a:off x="6553200" y="6324600"/>
            <a:ext cx="2133600" cy="242869"/>
          </a:xfrm>
        </p:spPr>
        <p:txBody>
          <a:bodyPr/>
          <a:lstStyle>
            <a:lvl1pPr>
              <a:defRPr/>
            </a:lvl1pPr>
          </a:lstStyle>
          <a:p>
            <a:fld id="{1116F321-A6F1-4C96-9B19-50764EBF15F9}" type="datetime1">
              <a:rPr lang="en-US" smtClean="0"/>
              <a:pPr/>
              <a:t>10/12/2019</a:t>
            </a:fld>
            <a:endParaRPr lang="en-US"/>
          </a:p>
        </p:txBody>
      </p:sp>
    </p:spTree>
    <p:extLst>
      <p:ext uri="{BB962C8B-B14F-4D97-AF65-F5344CB8AC3E}">
        <p14:creationId xmlns:p14="http://schemas.microsoft.com/office/powerpoint/2010/main" val="284095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ooter Placeholder 5"/>
          <p:cNvSpPr>
            <a:spLocks noGrp="1"/>
          </p:cNvSpPr>
          <p:nvPr>
            <p:ph type="ftr" sz="quarter" idx="11"/>
          </p:nvPr>
        </p:nvSpPr>
        <p:spPr/>
        <p:txBody>
          <a:bodyPr/>
          <a:lstStyle/>
          <a:p>
            <a:r>
              <a:rPr lang="en-US"/>
              <a:t>© 2013 MIT – Andri Fritz – andri@mit.edu</a:t>
            </a:r>
          </a:p>
        </p:txBody>
      </p:sp>
      <p:sp>
        <p:nvSpPr>
          <p:cNvPr id="7" name="Slide Number Placeholder 6"/>
          <p:cNvSpPr>
            <a:spLocks noGrp="1"/>
          </p:cNvSpPr>
          <p:nvPr>
            <p:ph type="sldNum" sz="quarter" idx="12"/>
          </p:nvPr>
        </p:nvSpPr>
        <p:spPr/>
        <p:txBody>
          <a:bodyPr/>
          <a:lstStyle/>
          <a:p>
            <a:fld id="{9FE47663-4CC7-41A9-8BC6-0F63D39050B5}" type="slidenum">
              <a:rPr lang="en-US" smtClean="0"/>
              <a:pPr/>
              <a:t>‹#›</a:t>
            </a:fld>
            <a:endParaRPr lang="en-US"/>
          </a:p>
        </p:txBody>
      </p:sp>
      <p:sp>
        <p:nvSpPr>
          <p:cNvPr id="9" name="Date Placeholder 14"/>
          <p:cNvSpPr>
            <a:spLocks noGrp="1"/>
          </p:cNvSpPr>
          <p:nvPr>
            <p:ph type="dt" sz="half" idx="10"/>
          </p:nvPr>
        </p:nvSpPr>
        <p:spPr>
          <a:xfrm>
            <a:off x="6553200" y="6324600"/>
            <a:ext cx="2133600" cy="242869"/>
          </a:xfrm>
        </p:spPr>
        <p:txBody>
          <a:bodyPr/>
          <a:lstStyle>
            <a:lvl1pPr>
              <a:defRPr/>
            </a:lvl1pPr>
          </a:lstStyle>
          <a:p>
            <a:fld id="{8F4E1EE6-54D9-4424-A087-BDE8DEE2C479}" type="datetime1">
              <a:rPr lang="en-US" smtClean="0"/>
              <a:pPr/>
              <a:t>10/12/2019</a:t>
            </a:fld>
            <a:endParaRPr lang="en-US"/>
          </a:p>
        </p:txBody>
      </p:sp>
    </p:spTree>
    <p:extLst>
      <p:ext uri="{BB962C8B-B14F-4D97-AF65-F5344CB8AC3E}">
        <p14:creationId xmlns:p14="http://schemas.microsoft.com/office/powerpoint/2010/main" val="20533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Footer Placeholder 7"/>
          <p:cNvSpPr>
            <a:spLocks noGrp="1"/>
          </p:cNvSpPr>
          <p:nvPr>
            <p:ph type="ftr" sz="quarter" idx="11"/>
          </p:nvPr>
        </p:nvSpPr>
        <p:spPr/>
        <p:txBody>
          <a:bodyPr/>
          <a:lstStyle/>
          <a:p>
            <a:r>
              <a:rPr lang="en-US"/>
              <a:t>© 2013 MIT – Andri Fritz – andri@mit.edu</a:t>
            </a:r>
          </a:p>
        </p:txBody>
      </p:sp>
      <p:sp>
        <p:nvSpPr>
          <p:cNvPr id="9" name="Slide Number Placeholder 8"/>
          <p:cNvSpPr>
            <a:spLocks noGrp="1"/>
          </p:cNvSpPr>
          <p:nvPr>
            <p:ph type="sldNum" sz="quarter" idx="12"/>
          </p:nvPr>
        </p:nvSpPr>
        <p:spPr/>
        <p:txBody>
          <a:bodyPr/>
          <a:lstStyle/>
          <a:p>
            <a:fld id="{9FE47663-4CC7-41A9-8BC6-0F63D39050B5}" type="slidenum">
              <a:rPr lang="en-US" smtClean="0"/>
              <a:pPr/>
              <a:t>‹#›</a:t>
            </a:fld>
            <a:endParaRPr lang="en-US"/>
          </a:p>
        </p:txBody>
      </p:sp>
      <p:sp>
        <p:nvSpPr>
          <p:cNvPr id="11" name="Date Placeholder 14"/>
          <p:cNvSpPr>
            <a:spLocks noGrp="1"/>
          </p:cNvSpPr>
          <p:nvPr>
            <p:ph type="dt" sz="half" idx="10"/>
          </p:nvPr>
        </p:nvSpPr>
        <p:spPr>
          <a:xfrm>
            <a:off x="6553200" y="6324600"/>
            <a:ext cx="2133600" cy="242869"/>
          </a:xfrm>
        </p:spPr>
        <p:txBody>
          <a:bodyPr/>
          <a:lstStyle>
            <a:lvl1pPr>
              <a:defRPr/>
            </a:lvl1pPr>
          </a:lstStyle>
          <a:p>
            <a:fld id="{41AA4FC9-28EB-4A55-9CD0-C7C51691B603}" type="datetime1">
              <a:rPr lang="en-US" smtClean="0"/>
              <a:pPr/>
              <a:t>10/12/2019</a:t>
            </a:fld>
            <a:endParaRPr lang="en-US"/>
          </a:p>
        </p:txBody>
      </p:sp>
    </p:spTree>
    <p:extLst>
      <p:ext uri="{BB962C8B-B14F-4D97-AF65-F5344CB8AC3E}">
        <p14:creationId xmlns:p14="http://schemas.microsoft.com/office/powerpoint/2010/main" val="132941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Footer Placeholder 3"/>
          <p:cNvSpPr>
            <a:spLocks noGrp="1"/>
          </p:cNvSpPr>
          <p:nvPr>
            <p:ph type="ftr" sz="quarter" idx="11"/>
          </p:nvPr>
        </p:nvSpPr>
        <p:spPr/>
        <p:txBody>
          <a:bodyPr/>
          <a:lstStyle/>
          <a:p>
            <a:r>
              <a:rPr lang="en-US"/>
              <a:t>© 2013 MIT – Andri Fritz – andri@mit.edu</a:t>
            </a:r>
          </a:p>
        </p:txBody>
      </p:sp>
      <p:sp>
        <p:nvSpPr>
          <p:cNvPr id="5" name="Slide Number Placeholder 4"/>
          <p:cNvSpPr>
            <a:spLocks noGrp="1"/>
          </p:cNvSpPr>
          <p:nvPr>
            <p:ph type="sldNum" sz="quarter" idx="12"/>
          </p:nvPr>
        </p:nvSpPr>
        <p:spPr/>
        <p:txBody>
          <a:bodyPr/>
          <a:lstStyle/>
          <a:p>
            <a:fld id="{9FE47663-4CC7-41A9-8BC6-0F63D39050B5}" type="slidenum">
              <a:rPr lang="en-US" smtClean="0"/>
              <a:pPr/>
              <a:t>‹#›</a:t>
            </a:fld>
            <a:endParaRPr lang="en-US"/>
          </a:p>
        </p:txBody>
      </p:sp>
      <p:sp>
        <p:nvSpPr>
          <p:cNvPr id="7" name="Date Placeholder 14"/>
          <p:cNvSpPr>
            <a:spLocks noGrp="1"/>
          </p:cNvSpPr>
          <p:nvPr>
            <p:ph type="dt" sz="half" idx="10"/>
          </p:nvPr>
        </p:nvSpPr>
        <p:spPr>
          <a:xfrm>
            <a:off x="6553200" y="6324600"/>
            <a:ext cx="2133600" cy="242869"/>
          </a:xfrm>
        </p:spPr>
        <p:txBody>
          <a:bodyPr/>
          <a:lstStyle>
            <a:lvl1pPr>
              <a:defRPr/>
            </a:lvl1pPr>
          </a:lstStyle>
          <a:p>
            <a:fld id="{14CA0072-9A0A-4AEC-BC6E-AD80A55019ED}" type="datetime1">
              <a:rPr lang="en-US" smtClean="0"/>
              <a:pPr/>
              <a:t>10/12/2019</a:t>
            </a:fld>
            <a:endParaRPr lang="en-US"/>
          </a:p>
        </p:txBody>
      </p:sp>
    </p:spTree>
    <p:extLst>
      <p:ext uri="{BB962C8B-B14F-4D97-AF65-F5344CB8AC3E}">
        <p14:creationId xmlns:p14="http://schemas.microsoft.com/office/powerpoint/2010/main" val="267339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a:t>© 2019 Bach Khoa University</a:t>
            </a:r>
          </a:p>
        </p:txBody>
      </p:sp>
      <p:sp>
        <p:nvSpPr>
          <p:cNvPr id="4" name="Slide Number Placeholder 3"/>
          <p:cNvSpPr>
            <a:spLocks noGrp="1"/>
          </p:cNvSpPr>
          <p:nvPr>
            <p:ph type="sldNum" sz="quarter" idx="12"/>
          </p:nvPr>
        </p:nvSpPr>
        <p:spPr/>
        <p:txBody>
          <a:bodyPr/>
          <a:lstStyle/>
          <a:p>
            <a:fld id="{9FE47663-4CC7-41A9-8BC6-0F63D39050B5}" type="slidenum">
              <a:rPr lang="en-US" smtClean="0"/>
              <a:pPr/>
              <a:t>‹#›</a:t>
            </a:fld>
            <a:endParaRPr lang="en-US"/>
          </a:p>
        </p:txBody>
      </p:sp>
      <p:sp>
        <p:nvSpPr>
          <p:cNvPr id="6" name="Date Placeholder 14"/>
          <p:cNvSpPr>
            <a:spLocks noGrp="1"/>
          </p:cNvSpPr>
          <p:nvPr>
            <p:ph type="dt" sz="half" idx="10"/>
          </p:nvPr>
        </p:nvSpPr>
        <p:spPr>
          <a:xfrm>
            <a:off x="6553200" y="6324600"/>
            <a:ext cx="2133600" cy="242869"/>
          </a:xfrm>
        </p:spPr>
        <p:txBody>
          <a:bodyPr/>
          <a:lstStyle>
            <a:lvl1pPr>
              <a:defRPr/>
            </a:lvl1pPr>
          </a:lstStyle>
          <a:p>
            <a:fld id="{3C1C1D7A-0E9E-49EA-A968-AFC62E05CBDC}" type="datetime1">
              <a:rPr lang="en-US" smtClean="0"/>
              <a:pPr/>
              <a:t>10/12/2019</a:t>
            </a:fld>
            <a:endParaRPr lang="en-US"/>
          </a:p>
        </p:txBody>
      </p:sp>
    </p:spTree>
    <p:extLst>
      <p:ext uri="{BB962C8B-B14F-4D97-AF65-F5344CB8AC3E}">
        <p14:creationId xmlns:p14="http://schemas.microsoft.com/office/powerpoint/2010/main" val="426126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6" name="Footer Placeholder 5"/>
          <p:cNvSpPr>
            <a:spLocks noGrp="1"/>
          </p:cNvSpPr>
          <p:nvPr>
            <p:ph type="ftr" sz="quarter" idx="11"/>
          </p:nvPr>
        </p:nvSpPr>
        <p:spPr/>
        <p:txBody>
          <a:bodyPr/>
          <a:lstStyle/>
          <a:p>
            <a:r>
              <a:rPr lang="en-US"/>
              <a:t>© 2013 MIT – Andri Fritz – andri@mit.edu</a:t>
            </a:r>
          </a:p>
        </p:txBody>
      </p:sp>
      <p:sp>
        <p:nvSpPr>
          <p:cNvPr id="7" name="Slide Number Placeholder 6"/>
          <p:cNvSpPr>
            <a:spLocks noGrp="1"/>
          </p:cNvSpPr>
          <p:nvPr>
            <p:ph type="sldNum" sz="quarter" idx="12"/>
          </p:nvPr>
        </p:nvSpPr>
        <p:spPr/>
        <p:txBody>
          <a:bodyPr/>
          <a:lstStyle/>
          <a:p>
            <a:fld id="{9FE47663-4CC7-41A9-8BC6-0F63D39050B5}" type="slidenum">
              <a:rPr lang="en-US" smtClean="0"/>
              <a:pPr/>
              <a:t>‹#›</a:t>
            </a:fld>
            <a:endParaRPr lang="en-US"/>
          </a:p>
        </p:txBody>
      </p:sp>
      <p:sp>
        <p:nvSpPr>
          <p:cNvPr id="9" name="Date Placeholder 14"/>
          <p:cNvSpPr>
            <a:spLocks noGrp="1"/>
          </p:cNvSpPr>
          <p:nvPr>
            <p:ph type="dt" sz="half" idx="10"/>
          </p:nvPr>
        </p:nvSpPr>
        <p:spPr>
          <a:xfrm>
            <a:off x="6553200" y="6324600"/>
            <a:ext cx="2133600" cy="242869"/>
          </a:xfrm>
        </p:spPr>
        <p:txBody>
          <a:bodyPr/>
          <a:lstStyle>
            <a:lvl1pPr>
              <a:defRPr/>
            </a:lvl1pPr>
          </a:lstStyle>
          <a:p>
            <a:fld id="{04AE115C-ABC2-431A-8799-BEFDCCD2138F}" type="datetime1">
              <a:rPr lang="en-US" smtClean="0"/>
              <a:pPr/>
              <a:t>10/12/2019</a:t>
            </a:fld>
            <a:endParaRPr lang="en-US"/>
          </a:p>
        </p:txBody>
      </p:sp>
    </p:spTree>
    <p:extLst>
      <p:ext uri="{BB962C8B-B14F-4D97-AF65-F5344CB8AC3E}">
        <p14:creationId xmlns:p14="http://schemas.microsoft.com/office/powerpoint/2010/main" val="280442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6" name="Footer Placeholder 5"/>
          <p:cNvSpPr>
            <a:spLocks noGrp="1"/>
          </p:cNvSpPr>
          <p:nvPr>
            <p:ph type="ftr" sz="quarter" idx="11"/>
          </p:nvPr>
        </p:nvSpPr>
        <p:spPr/>
        <p:txBody>
          <a:bodyPr/>
          <a:lstStyle/>
          <a:p>
            <a:r>
              <a:rPr lang="en-US"/>
              <a:t>© 2013 MIT – Andri Fritz – andri@mit.edu</a:t>
            </a:r>
          </a:p>
        </p:txBody>
      </p:sp>
      <p:sp>
        <p:nvSpPr>
          <p:cNvPr id="7" name="Slide Number Placeholder 6"/>
          <p:cNvSpPr>
            <a:spLocks noGrp="1"/>
          </p:cNvSpPr>
          <p:nvPr>
            <p:ph type="sldNum" sz="quarter" idx="12"/>
          </p:nvPr>
        </p:nvSpPr>
        <p:spPr/>
        <p:txBody>
          <a:bodyPr/>
          <a:lstStyle/>
          <a:p>
            <a:fld id="{9FE47663-4CC7-41A9-8BC6-0F63D39050B5}" type="slidenum">
              <a:rPr lang="en-US" smtClean="0"/>
              <a:pPr/>
              <a:t>‹#›</a:t>
            </a:fld>
            <a:endParaRPr lang="en-US"/>
          </a:p>
        </p:txBody>
      </p:sp>
      <p:sp>
        <p:nvSpPr>
          <p:cNvPr id="9" name="Date Placeholder 14"/>
          <p:cNvSpPr>
            <a:spLocks noGrp="1"/>
          </p:cNvSpPr>
          <p:nvPr>
            <p:ph type="dt" sz="half" idx="10"/>
          </p:nvPr>
        </p:nvSpPr>
        <p:spPr>
          <a:xfrm>
            <a:off x="6553200" y="6324600"/>
            <a:ext cx="2133600" cy="242869"/>
          </a:xfrm>
        </p:spPr>
        <p:txBody>
          <a:bodyPr/>
          <a:lstStyle>
            <a:lvl1pPr>
              <a:defRPr/>
            </a:lvl1pPr>
          </a:lstStyle>
          <a:p>
            <a:fld id="{6D8E5839-B30D-4FB4-BEDB-5DA9E62B69E9}" type="datetime1">
              <a:rPr lang="en-US" smtClean="0"/>
              <a:pPr/>
              <a:t>10/12/2019</a:t>
            </a:fld>
            <a:endParaRPr lang="en-US"/>
          </a:p>
        </p:txBody>
      </p:sp>
    </p:spTree>
    <p:extLst>
      <p:ext uri="{BB962C8B-B14F-4D97-AF65-F5344CB8AC3E}">
        <p14:creationId xmlns:p14="http://schemas.microsoft.com/office/powerpoint/2010/main" val="149410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descr="C:\Users\Oehmen\Documents\Dropbox\00 - X-Drive\05 LAI\24 - PMI Year 1\00 Project Plan &amp; Documentation\03 Master Logos\(RGB)_EPE-Horizontal.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039" t="21093" r="4177" b="21764"/>
          <a:stretch/>
        </p:blipFill>
        <p:spPr bwMode="auto">
          <a:xfrm>
            <a:off x="456857" y="6149045"/>
            <a:ext cx="4048991" cy="6327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 Placeholder 2"/>
          <p:cNvSpPr>
            <a:spLocks noGrp="1"/>
          </p:cNvSpPr>
          <p:nvPr>
            <p:ph type="body" idx="1"/>
          </p:nvPr>
        </p:nvSpPr>
        <p:spPr>
          <a:xfrm>
            <a:off x="457200" y="1600200"/>
            <a:ext cx="8229600" cy="4493096"/>
          </a:xfrm>
          <a:prstGeom prst="rect">
            <a:avLst/>
          </a:prstGeom>
        </p:spPr>
        <p:txBody>
          <a:bodyPr vert="horz" lIns="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3"/>
          </p:nvPr>
        </p:nvSpPr>
        <p:spPr>
          <a:xfrm>
            <a:off x="4572000" y="6572252"/>
            <a:ext cx="3581400" cy="238648"/>
          </a:xfrm>
          <a:prstGeom prst="rect">
            <a:avLst/>
          </a:prstGeom>
        </p:spPr>
        <p:txBody>
          <a:bodyPr vert="horz" lIns="0" tIns="0" rIns="0" bIns="0" rtlCol="0" anchor="b"/>
          <a:lstStyle>
            <a:lvl1pPr algn="ctr">
              <a:defRPr sz="1200">
                <a:solidFill>
                  <a:schemeClr val="tx1">
                    <a:tint val="75000"/>
                  </a:schemeClr>
                </a:solidFill>
              </a:defRPr>
            </a:lvl1pPr>
          </a:lstStyle>
          <a:p>
            <a:r>
              <a:rPr lang="en-US"/>
              <a:t>© 2013 MIT – Andri Fritz – andri@mit.edu</a:t>
            </a:r>
          </a:p>
        </p:txBody>
      </p:sp>
      <p:sp>
        <p:nvSpPr>
          <p:cNvPr id="6" name="Slide Number Placeholder 5"/>
          <p:cNvSpPr>
            <a:spLocks noGrp="1"/>
          </p:cNvSpPr>
          <p:nvPr>
            <p:ph type="sldNum" sz="quarter" idx="4"/>
          </p:nvPr>
        </p:nvSpPr>
        <p:spPr>
          <a:xfrm>
            <a:off x="8153400" y="6571722"/>
            <a:ext cx="533400" cy="238648"/>
          </a:xfrm>
          <a:prstGeom prst="rect">
            <a:avLst/>
          </a:prstGeom>
        </p:spPr>
        <p:txBody>
          <a:bodyPr vert="horz" lIns="0" tIns="0" rIns="0" bIns="0" rtlCol="0" anchor="b"/>
          <a:lstStyle>
            <a:lvl1pPr algn="r">
              <a:defRPr sz="1200">
                <a:solidFill>
                  <a:schemeClr val="tx1">
                    <a:tint val="75000"/>
                  </a:schemeClr>
                </a:solidFill>
              </a:defRPr>
            </a:lvl1pPr>
          </a:lstStyle>
          <a:p>
            <a:fld id="{9FE47663-4CC7-41A9-8BC6-0F63D39050B5}" type="slidenum">
              <a:rPr lang="en-US" smtClean="0"/>
              <a:pPr/>
              <a:t>‹#›</a:t>
            </a:fld>
            <a:endParaRPr lang="en-US"/>
          </a:p>
        </p:txBody>
      </p:sp>
      <p:sp>
        <p:nvSpPr>
          <p:cNvPr id="7" name="Date Placeholder 6"/>
          <p:cNvSpPr>
            <a:spLocks noGrp="1"/>
          </p:cNvSpPr>
          <p:nvPr>
            <p:ph type="dt" sz="half" idx="2"/>
          </p:nvPr>
        </p:nvSpPr>
        <p:spPr>
          <a:xfrm>
            <a:off x="6553200" y="6324600"/>
            <a:ext cx="2133600" cy="242869"/>
          </a:xfrm>
          <a:prstGeom prst="rect">
            <a:avLst/>
          </a:prstGeom>
        </p:spPr>
        <p:txBody>
          <a:bodyPr vert="horz" lIns="0" tIns="0" rIns="0" bIns="0" rtlCol="0" anchor="b"/>
          <a:lstStyle>
            <a:lvl1pPr algn="r">
              <a:defRPr sz="1200">
                <a:solidFill>
                  <a:schemeClr val="tx1">
                    <a:tint val="75000"/>
                  </a:schemeClr>
                </a:solidFill>
              </a:defRPr>
            </a:lvl1pPr>
          </a:lstStyle>
          <a:p>
            <a:fld id="{27A46D95-52A0-4DCA-9AC9-A5DDFB95EF1A}" type="datetime1">
              <a:rPr lang="en-US" smtClean="0"/>
              <a:pPr/>
              <a:t>10/12/2019</a:t>
            </a:fld>
            <a:endParaRPr lang="en-US"/>
          </a:p>
        </p:txBody>
      </p:sp>
    </p:spTree>
    <p:extLst>
      <p:ext uri="{BB962C8B-B14F-4D97-AF65-F5344CB8AC3E}">
        <p14:creationId xmlns:p14="http://schemas.microsoft.com/office/powerpoint/2010/main" val="4291794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spcBef>
          <a:spcPct val="0"/>
        </a:spcBef>
        <a:buNone/>
        <a:defRPr sz="4400" b="0" kern="1200">
          <a:solidFill>
            <a:schemeClr val="accent5"/>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yperledger-fabric.readthedocs.io/en/lates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me/duyquang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nguyenduyquang06@gmail.com" TargetMode="External"/><Relationship Id="rId4" Type="http://schemas.openxmlformats.org/officeDocument/2006/relationships/hyperlink" Target="https://medium.com/@duyquang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idx="4294967295"/>
          </p:nvPr>
        </p:nvSpPr>
        <p:spPr>
          <a:xfrm>
            <a:off x="683568" y="2349054"/>
            <a:ext cx="7772400" cy="1223962"/>
          </a:xfrm>
        </p:spPr>
        <p:txBody>
          <a:bodyPr>
            <a:noAutofit/>
          </a:bodyPr>
          <a:lstStyle/>
          <a:p>
            <a:r>
              <a:rPr lang="en-US" sz="2800" b="1" dirty="0"/>
              <a:t>Private Blockchain – An new approach to solve supply chain problems</a:t>
            </a:r>
            <a:endParaRPr lang="de-CH" sz="2800" b="1" dirty="0">
              <a:solidFill>
                <a:schemeClr val="bg1">
                  <a:lumMod val="50000"/>
                </a:schemeClr>
              </a:solidFill>
            </a:endParaRPr>
          </a:p>
        </p:txBody>
      </p:sp>
      <p:sp>
        <p:nvSpPr>
          <p:cNvPr id="7" name="Untertitel 6"/>
          <p:cNvSpPr>
            <a:spLocks noGrp="1"/>
          </p:cNvSpPr>
          <p:nvPr>
            <p:ph type="subTitle" idx="4294967295"/>
          </p:nvPr>
        </p:nvSpPr>
        <p:spPr>
          <a:xfrm>
            <a:off x="755576" y="3573016"/>
            <a:ext cx="7542213" cy="2016224"/>
          </a:xfrm>
        </p:spPr>
        <p:txBody>
          <a:bodyPr>
            <a:noAutofit/>
          </a:bodyPr>
          <a:lstStyle/>
          <a:p>
            <a:pPr algn="l">
              <a:buNone/>
            </a:pPr>
            <a:r>
              <a:rPr lang="de-CH" sz="2400" b="1" dirty="0">
                <a:solidFill>
                  <a:schemeClr val="accent6">
                    <a:lumMod val="75000"/>
                  </a:schemeClr>
                </a:solidFill>
              </a:rPr>
              <a:t>Techcon 2019</a:t>
            </a:r>
          </a:p>
          <a:p>
            <a:pPr algn="l">
              <a:buNone/>
            </a:pPr>
            <a:r>
              <a:rPr lang="de-CH" sz="2400" b="1" dirty="0">
                <a:solidFill>
                  <a:schemeClr val="accent6">
                    <a:lumMod val="75000"/>
                  </a:schemeClr>
                </a:solidFill>
              </a:rPr>
              <a:t>Quang Nguyen</a:t>
            </a:r>
          </a:p>
          <a:p>
            <a:pPr algn="l">
              <a:buNone/>
            </a:pPr>
            <a:r>
              <a:rPr lang="de-CH" sz="2400" b="1" dirty="0">
                <a:solidFill>
                  <a:schemeClr val="accent6">
                    <a:lumMod val="75000"/>
                  </a:schemeClr>
                </a:solidFill>
              </a:rPr>
              <a:t>Software Engineer</a:t>
            </a:r>
          </a:p>
        </p:txBody>
      </p:sp>
      <p:sp>
        <p:nvSpPr>
          <p:cNvPr id="5" name="Untertitel 6"/>
          <p:cNvSpPr txBox="1">
            <a:spLocks/>
          </p:cNvSpPr>
          <p:nvPr/>
        </p:nvSpPr>
        <p:spPr>
          <a:xfrm>
            <a:off x="755800" y="5265204"/>
            <a:ext cx="7541989" cy="648072"/>
          </a:xfrm>
          <a:prstGeom prst="rect">
            <a:avLst/>
          </a:prstGeom>
        </p:spPr>
        <p:txBody>
          <a:bodyPr vert="horz" lIns="0" tIns="45720" rIns="91440" bIns="45720" rtlCol="0">
            <a:noAutofit/>
          </a:bodyPr>
          <a:lstStyle/>
          <a:p>
            <a:pPr lvl="0">
              <a:spcBef>
                <a:spcPct val="20000"/>
              </a:spcBef>
              <a:buClr>
                <a:schemeClr val="accent5"/>
              </a:buClr>
              <a:defRPr/>
            </a:pPr>
            <a:r>
              <a:rPr lang="de-CH" dirty="0">
                <a:solidFill>
                  <a:schemeClr val="bg1">
                    <a:lumMod val="50000"/>
                  </a:schemeClr>
                </a:solidFill>
              </a:rPr>
              <a:t>Ho Chi Minh City, October 12th, 2019</a:t>
            </a:r>
          </a:p>
        </p:txBody>
      </p:sp>
      <p:sp>
        <p:nvSpPr>
          <p:cNvPr id="8" name="Rechteck 7"/>
          <p:cNvSpPr/>
          <p:nvPr/>
        </p:nvSpPr>
        <p:spPr>
          <a:xfrm>
            <a:off x="251520" y="6021288"/>
            <a:ext cx="50405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 name="Picture 2" descr="https://z09ob3oehl727ogck40ggahz-wpengine.netdna-ssl.com/wp-content/uploads/2018/10/KMS-Logo.png">
            <a:extLst>
              <a:ext uri="{FF2B5EF4-FFF2-40B4-BE49-F238E27FC236}">
                <a16:creationId xmlns:a16="http://schemas.microsoft.com/office/drawing/2014/main" id="{514DBA54-730F-42F3-9784-EAB1833A64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250" y="339363"/>
            <a:ext cx="3856863" cy="1858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Blockchain Network</a:t>
            </a:r>
            <a:br>
              <a:rPr lang="de-CH" sz="3200" b="1" dirty="0"/>
            </a:br>
            <a:r>
              <a:rPr lang="de-CH" sz="3200" b="1" dirty="0">
                <a:solidFill>
                  <a:schemeClr val="accent6"/>
                </a:solidFill>
              </a:rPr>
              <a:t>Benefits</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10</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1026" name="Picture 2">
            <a:extLst>
              <a:ext uri="{FF2B5EF4-FFF2-40B4-BE49-F238E27FC236}">
                <a16:creationId xmlns:a16="http://schemas.microsoft.com/office/drawing/2014/main" id="{FF2D9A8D-B852-4401-8326-BEE8C21074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922" y="1716594"/>
            <a:ext cx="5356078" cy="4627651"/>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8">
            <a:extLst>
              <a:ext uri="{FF2B5EF4-FFF2-40B4-BE49-F238E27FC236}">
                <a16:creationId xmlns:a16="http://schemas.microsoft.com/office/drawing/2014/main" id="{97DA862C-3DAD-4D21-844F-5F2FCDABB13F}"/>
              </a:ext>
            </a:extLst>
          </p:cNvPr>
          <p:cNvSpPr txBox="1">
            <a:spLocks/>
          </p:cNvSpPr>
          <p:nvPr/>
        </p:nvSpPr>
        <p:spPr>
          <a:xfrm>
            <a:off x="475929" y="1752600"/>
            <a:ext cx="4096072" cy="4205064"/>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t>Reduce the </a:t>
            </a:r>
            <a:r>
              <a:rPr lang="en-US" sz="2600" b="1" dirty="0"/>
              <a:t>time</a:t>
            </a:r>
            <a:r>
              <a:rPr lang="en-US" sz="2600" dirty="0"/>
              <a:t>, </a:t>
            </a:r>
            <a:r>
              <a:rPr lang="en-US" sz="2600" b="1" dirty="0"/>
              <a:t>cost</a:t>
            </a:r>
            <a:r>
              <a:rPr lang="en-US" sz="2600" dirty="0"/>
              <a:t>, and </a:t>
            </a:r>
            <a:r>
              <a:rPr lang="en-US" sz="2600" b="1" dirty="0"/>
              <a:t>risk</a:t>
            </a:r>
            <a:r>
              <a:rPr lang="en-US" sz="2600" dirty="0"/>
              <a:t> associated with private information and processing</a:t>
            </a:r>
          </a:p>
          <a:p>
            <a:endParaRPr lang="en-US" sz="2600" b="1" dirty="0"/>
          </a:p>
          <a:p>
            <a:r>
              <a:rPr lang="en-US" sz="2600" dirty="0"/>
              <a:t>Improving </a:t>
            </a:r>
            <a:r>
              <a:rPr lang="en-US" sz="2600" b="1" dirty="0"/>
              <a:t>trust</a:t>
            </a:r>
            <a:r>
              <a:rPr lang="en-US" sz="2600" dirty="0"/>
              <a:t> and </a:t>
            </a:r>
            <a:r>
              <a:rPr lang="en-US" sz="2600" b="1" dirty="0"/>
              <a:t>visibility</a:t>
            </a:r>
            <a:r>
              <a:rPr lang="en-US" sz="2600" dirty="0"/>
              <a:t>.</a:t>
            </a:r>
          </a:p>
        </p:txBody>
      </p:sp>
    </p:spTree>
    <p:extLst>
      <p:ext uri="{BB962C8B-B14F-4D97-AF65-F5344CB8AC3E}">
        <p14:creationId xmlns:p14="http://schemas.microsoft.com/office/powerpoint/2010/main" val="296754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Blockchain</a:t>
            </a:r>
            <a:br>
              <a:rPr lang="de-CH" sz="3200" b="1" dirty="0"/>
            </a:br>
            <a:r>
              <a:rPr lang="de-CH" sz="3200" b="1" dirty="0">
                <a:solidFill>
                  <a:schemeClr val="accent6"/>
                </a:solidFill>
              </a:rPr>
              <a:t>Characteristics</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11</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7" name="Picture 6">
            <a:extLst>
              <a:ext uri="{FF2B5EF4-FFF2-40B4-BE49-F238E27FC236}">
                <a16:creationId xmlns:a16="http://schemas.microsoft.com/office/drawing/2014/main" id="{CBAA207D-35FD-42D7-9985-B110768B9345}"/>
              </a:ext>
            </a:extLst>
          </p:cNvPr>
          <p:cNvPicPr>
            <a:picLocks noChangeAspect="1"/>
          </p:cNvPicPr>
          <p:nvPr/>
        </p:nvPicPr>
        <p:blipFill>
          <a:blip r:embed="rId3"/>
          <a:stretch>
            <a:fillRect/>
          </a:stretch>
        </p:blipFill>
        <p:spPr>
          <a:xfrm>
            <a:off x="755576" y="1539720"/>
            <a:ext cx="7812360" cy="3930292"/>
          </a:xfrm>
          <a:prstGeom prst="rect">
            <a:avLst/>
          </a:prstGeom>
        </p:spPr>
      </p:pic>
    </p:spTree>
    <p:extLst>
      <p:ext uri="{BB962C8B-B14F-4D97-AF65-F5344CB8AC3E}">
        <p14:creationId xmlns:p14="http://schemas.microsoft.com/office/powerpoint/2010/main" val="178317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Blockchain</a:t>
            </a:r>
            <a:br>
              <a:rPr lang="de-CH" sz="3200" b="1" dirty="0"/>
            </a:br>
            <a:r>
              <a:rPr lang="de-CH" sz="3200" b="1" dirty="0">
                <a:solidFill>
                  <a:schemeClr val="accent6"/>
                </a:solidFill>
              </a:rPr>
              <a:t>Public BC versus Private BC</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12</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8" name="Inhaltsplatzhalter 8">
            <a:extLst>
              <a:ext uri="{FF2B5EF4-FFF2-40B4-BE49-F238E27FC236}">
                <a16:creationId xmlns:a16="http://schemas.microsoft.com/office/drawing/2014/main" id="{C703FB76-0A22-4968-82ED-B8F53CE61E95}"/>
              </a:ext>
            </a:extLst>
          </p:cNvPr>
          <p:cNvSpPr txBox="1">
            <a:spLocks/>
          </p:cNvSpPr>
          <p:nvPr/>
        </p:nvSpPr>
        <p:spPr>
          <a:xfrm>
            <a:off x="475928" y="1752600"/>
            <a:ext cx="8210872" cy="4205064"/>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2" lvl="1" indent="0">
              <a:buNone/>
            </a:pPr>
            <a:r>
              <a:rPr lang="en-US" sz="2200" dirty="0"/>
              <a:t>Permissioned networks place restrictions on who is allowed to participate in the network and in what transactions.</a:t>
            </a:r>
          </a:p>
          <a:p>
            <a:endParaRPr lang="vi-VN" sz="2600" dirty="0"/>
          </a:p>
          <a:p>
            <a:endParaRPr lang="vi-VN" sz="2600" dirty="0"/>
          </a:p>
        </p:txBody>
      </p:sp>
      <p:graphicFrame>
        <p:nvGraphicFramePr>
          <p:cNvPr id="7" name="Tabelle 10">
            <a:extLst>
              <a:ext uri="{FF2B5EF4-FFF2-40B4-BE49-F238E27FC236}">
                <a16:creationId xmlns:a16="http://schemas.microsoft.com/office/drawing/2014/main" id="{2ECC4464-FABA-42A8-90C0-DAB53262CD39}"/>
              </a:ext>
            </a:extLst>
          </p:cNvPr>
          <p:cNvGraphicFramePr>
            <a:graphicFrameLocks noGrp="1"/>
          </p:cNvGraphicFramePr>
          <p:nvPr>
            <p:extLst>
              <p:ext uri="{D42A27DB-BD31-4B8C-83A1-F6EECF244321}">
                <p14:modId xmlns:p14="http://schemas.microsoft.com/office/powerpoint/2010/main" val="2841663052"/>
              </p:ext>
            </p:extLst>
          </p:nvPr>
        </p:nvGraphicFramePr>
        <p:xfrm>
          <a:off x="810490" y="2858359"/>
          <a:ext cx="7232073" cy="2663013"/>
        </p:xfrm>
        <a:graphic>
          <a:graphicData uri="http://schemas.openxmlformats.org/drawingml/2006/table">
            <a:tbl>
              <a:tblPr>
                <a:tableStyleId>{2D5ABB26-0587-4C30-8999-92F81FD0307C}</a:tableStyleId>
              </a:tblPr>
              <a:tblGrid>
                <a:gridCol w="3566819">
                  <a:extLst>
                    <a:ext uri="{9D8B030D-6E8A-4147-A177-3AD203B41FA5}">
                      <a16:colId xmlns:a16="http://schemas.microsoft.com/office/drawing/2014/main" val="20000"/>
                    </a:ext>
                  </a:extLst>
                </a:gridCol>
                <a:gridCol w="3665254">
                  <a:extLst>
                    <a:ext uri="{9D8B030D-6E8A-4147-A177-3AD203B41FA5}">
                      <a16:colId xmlns:a16="http://schemas.microsoft.com/office/drawing/2014/main" val="20001"/>
                    </a:ext>
                  </a:extLst>
                </a:gridCol>
              </a:tblGrid>
              <a:tr h="487872">
                <a:tc>
                  <a:txBody>
                    <a:bodyPr/>
                    <a:lstStyle/>
                    <a:p>
                      <a:pPr algn="ctr"/>
                      <a:r>
                        <a:rPr lang="de-CH" sz="1800" b="1" dirty="0">
                          <a:solidFill>
                            <a:schemeClr val="bg1"/>
                          </a:solidFill>
                        </a:rPr>
                        <a:t>Public</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de-CH" sz="1800" b="1" dirty="0">
                          <a:solidFill>
                            <a:schemeClr val="bg1"/>
                          </a:solidFill>
                        </a:rPr>
                        <a:t>Private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11864">
                <a:tc>
                  <a:txBody>
                    <a:bodyPr/>
                    <a:lstStyle/>
                    <a:p>
                      <a:pPr algn="ctr"/>
                      <a:r>
                        <a:rPr lang="de-CH" sz="1800" b="0" dirty="0">
                          <a:solidFill>
                            <a:schemeClr val="tx1"/>
                          </a:solidFill>
                        </a:rPr>
                        <a:t>Open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dirty="0">
                          <a:solidFill>
                            <a:schemeClr val="tx1"/>
                          </a:solidFill>
                        </a:rPr>
                        <a:t>Restricted, KYC, join via invitation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7439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0" dirty="0">
                          <a:solidFill>
                            <a:schemeClr val="tx1"/>
                          </a:solidFill>
                        </a:rPr>
                        <a:t>Transaction speed is slow</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0" dirty="0">
                          <a:solidFill>
                            <a:schemeClr val="tx1"/>
                          </a:solidFill>
                        </a:rPr>
                        <a:t>Transaction speed is fast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421821">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0" dirty="0">
                          <a:solidFill>
                            <a:schemeClr val="tx1"/>
                          </a:solidFill>
                        </a:rPr>
                        <a:t>No trust environments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dirty="0">
                          <a:solidFill>
                            <a:schemeClr val="tx1"/>
                          </a:solidFill>
                        </a:rPr>
                        <a:t>Member within orgs need to trust each other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26008609"/>
                  </a:ext>
                </a:extLst>
              </a:tr>
              <a:tr h="37439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0" dirty="0">
                          <a:solidFill>
                            <a:schemeClr val="tx1"/>
                          </a:solidFill>
                        </a:rPr>
                        <a:t>Byzantine fault tolerant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800" b="0" dirty="0">
                          <a:solidFill>
                            <a:schemeClr val="tx1"/>
                          </a:solidFill>
                        </a:rPr>
                        <a:t>Crash fault tolerant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52616554"/>
                  </a:ext>
                </a:extLst>
              </a:tr>
              <a:tr h="37439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0" dirty="0">
                          <a:solidFill>
                            <a:schemeClr val="tx1"/>
                          </a:solidFill>
                        </a:rPr>
                        <a:t>Large energy consumption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dirty="0">
                          <a:solidFill>
                            <a:schemeClr val="tx1"/>
                          </a:solidFill>
                        </a:rPr>
                        <a:t>Low energy consumption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79548807"/>
                  </a:ext>
                </a:extLst>
              </a:tr>
            </a:tbl>
          </a:graphicData>
        </a:graphic>
      </p:graphicFrame>
    </p:spTree>
    <p:extLst>
      <p:ext uri="{BB962C8B-B14F-4D97-AF65-F5344CB8AC3E}">
        <p14:creationId xmlns:p14="http://schemas.microsoft.com/office/powerpoint/2010/main" val="121517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Blockchain</a:t>
            </a:r>
            <a:br>
              <a:rPr lang="de-CH" sz="3200" b="1" dirty="0"/>
            </a:br>
            <a:r>
              <a:rPr lang="de-CH" sz="3200" b="1" dirty="0">
                <a:solidFill>
                  <a:schemeClr val="accent6"/>
                </a:solidFill>
              </a:rPr>
              <a:t>Private BC </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13</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8" name="Inhaltsplatzhalter 8">
            <a:extLst>
              <a:ext uri="{FF2B5EF4-FFF2-40B4-BE49-F238E27FC236}">
                <a16:creationId xmlns:a16="http://schemas.microsoft.com/office/drawing/2014/main" id="{C703FB76-0A22-4968-82ED-B8F53CE61E95}"/>
              </a:ext>
            </a:extLst>
          </p:cNvPr>
          <p:cNvSpPr txBox="1">
            <a:spLocks/>
          </p:cNvSpPr>
          <p:nvPr/>
        </p:nvSpPr>
        <p:spPr>
          <a:xfrm>
            <a:off x="475928" y="1752600"/>
            <a:ext cx="8210872" cy="4205064"/>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b="1" dirty="0"/>
              <a:t>Advantages:</a:t>
            </a:r>
          </a:p>
          <a:p>
            <a:pPr lvl="1"/>
            <a:r>
              <a:rPr lang="en-US" sz="2700" dirty="0"/>
              <a:t>Identity is a hard requirement (KYC &amp; AML)</a:t>
            </a:r>
          </a:p>
          <a:p>
            <a:pPr lvl="1"/>
            <a:r>
              <a:rPr lang="en-US" sz="2700" dirty="0"/>
              <a:t>High TPS</a:t>
            </a:r>
          </a:p>
          <a:p>
            <a:pPr lvl="1"/>
            <a:r>
              <a:rPr lang="en-US" sz="2700" dirty="0"/>
              <a:t>Scale easily</a:t>
            </a:r>
          </a:p>
          <a:p>
            <a:r>
              <a:rPr lang="en-US" sz="2700" b="1" dirty="0"/>
              <a:t>Disadvantages: </a:t>
            </a:r>
          </a:p>
          <a:p>
            <a:pPr lvl="1"/>
            <a:r>
              <a:rPr lang="en-US" sz="2700" dirty="0"/>
              <a:t>Not a fully decentralized system</a:t>
            </a:r>
          </a:p>
          <a:p>
            <a:endParaRPr lang="vi-VN" sz="2600" dirty="0"/>
          </a:p>
          <a:p>
            <a:endParaRPr lang="vi-VN" sz="2600" dirty="0"/>
          </a:p>
        </p:txBody>
      </p:sp>
    </p:spTree>
    <p:extLst>
      <p:ext uri="{BB962C8B-B14F-4D97-AF65-F5344CB8AC3E}">
        <p14:creationId xmlns:p14="http://schemas.microsoft.com/office/powerpoint/2010/main" val="148253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14</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2" name="AutoShape 6" descr="HÃ¬nh áº£nh thá»t lá»£n ná»i háº¡ch nhÆ° háº¡t gáº¡o ÄÆ°á»£c phá»¥ huynh truyá»n tay nhau. áº¢nh: PHCC">
            <a:extLst>
              <a:ext uri="{FF2B5EF4-FFF2-40B4-BE49-F238E27FC236}">
                <a16:creationId xmlns:a16="http://schemas.microsoft.com/office/drawing/2014/main" id="{47DC3A12-1A2B-4AA3-A93A-C399072D2E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0" descr="HÃ¬nh áº£nh thá»t lá»£n ná»i háº¡ch nhÆ° háº¡t gáº¡o ÄÆ°á»£c phá»¥ huynh truyá»n tay nhau. áº¢nh: PHCC">
            <a:extLst>
              <a:ext uri="{FF2B5EF4-FFF2-40B4-BE49-F238E27FC236}">
                <a16:creationId xmlns:a16="http://schemas.microsoft.com/office/drawing/2014/main" id="{5D4342B1-FBE7-42FA-9476-34312AFECD23}"/>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aphicFrame>
        <p:nvGraphicFramePr>
          <p:cNvPr id="15" name="Tabelle 10">
            <a:extLst>
              <a:ext uri="{FF2B5EF4-FFF2-40B4-BE49-F238E27FC236}">
                <a16:creationId xmlns:a16="http://schemas.microsoft.com/office/drawing/2014/main" id="{33BCF341-093B-446F-BC64-CAAB8C271569}"/>
              </a:ext>
            </a:extLst>
          </p:cNvPr>
          <p:cNvGraphicFramePr>
            <a:graphicFrameLocks noGrp="1"/>
          </p:cNvGraphicFramePr>
          <p:nvPr>
            <p:extLst>
              <p:ext uri="{D42A27DB-BD31-4B8C-83A1-F6EECF244321}">
                <p14:modId xmlns:p14="http://schemas.microsoft.com/office/powerpoint/2010/main" val="2601327332"/>
              </p:ext>
            </p:extLst>
          </p:nvPr>
        </p:nvGraphicFramePr>
        <p:xfrm>
          <a:off x="457200" y="2300931"/>
          <a:ext cx="8229600" cy="2892725"/>
        </p:xfrm>
        <a:graphic>
          <a:graphicData uri="http://schemas.openxmlformats.org/drawingml/2006/table">
            <a:tbl>
              <a:tblPr>
                <a:tableStyleId>{2D5ABB26-0587-4C30-8999-92F81FD0307C}</a:tableStyleId>
              </a:tblPr>
              <a:tblGrid>
                <a:gridCol w="1550276">
                  <a:extLst>
                    <a:ext uri="{9D8B030D-6E8A-4147-A177-3AD203B41FA5}">
                      <a16:colId xmlns:a16="http://schemas.microsoft.com/office/drawing/2014/main" val="20000"/>
                    </a:ext>
                  </a:extLst>
                </a:gridCol>
                <a:gridCol w="2890345">
                  <a:extLst>
                    <a:ext uri="{9D8B030D-6E8A-4147-A177-3AD203B41FA5}">
                      <a16:colId xmlns:a16="http://schemas.microsoft.com/office/drawing/2014/main" val="20001"/>
                    </a:ext>
                  </a:extLst>
                </a:gridCol>
                <a:gridCol w="3788979">
                  <a:extLst>
                    <a:ext uri="{9D8B030D-6E8A-4147-A177-3AD203B41FA5}">
                      <a16:colId xmlns:a16="http://schemas.microsoft.com/office/drawing/2014/main" val="517803745"/>
                    </a:ext>
                  </a:extLst>
                </a:gridCol>
              </a:tblGrid>
              <a:tr h="260681">
                <a:tc>
                  <a:txBody>
                    <a:bodyPr/>
                    <a:lstStyle/>
                    <a:p>
                      <a:pPr algn="ctr"/>
                      <a:endParaRPr lang="de-CH" sz="18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de-CH" sz="1800" b="1">
                          <a:solidFill>
                            <a:schemeClr val="bg1"/>
                          </a:solidFill>
                        </a:rPr>
                        <a:t>Traditional centralized system</a:t>
                      </a:r>
                      <a:endParaRPr lang="de-CH" sz="18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de-CH" sz="1800" b="1">
                          <a:solidFill>
                            <a:schemeClr val="bg1"/>
                          </a:solidFill>
                        </a:rPr>
                        <a:t>Private Blockchain</a:t>
                      </a:r>
                      <a:endParaRPr lang="de-CH" sz="1800" b="1" dirty="0">
                        <a:solidFill>
                          <a:schemeClr val="bg1"/>
                        </a:solidFill>
                      </a:endParaRPr>
                    </a:p>
                  </a:txBody>
                  <a:tcPr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32043">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1" dirty="0">
                          <a:solidFill>
                            <a:schemeClr val="tx1"/>
                          </a:solidFill>
                        </a:rPr>
                        <a:t>Provenance</a:t>
                      </a:r>
                      <a:endParaRPr lang="de-CH" sz="1800" b="0" dirty="0">
                        <a:solidFill>
                          <a:schemeClr val="tx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800" b="0" i="0" kern="1200" dirty="0">
                          <a:solidFill>
                            <a:schemeClr val="tx1"/>
                          </a:solidFill>
                          <a:effectLst/>
                          <a:latin typeface="+mn-lt"/>
                          <a:ea typeface="+mn-ea"/>
                          <a:cs typeface="+mn-cs"/>
                        </a:rPr>
                        <a:t>Laborious </a:t>
                      </a:r>
                      <a:endParaRPr lang="de-CH" sz="1800" b="0" dirty="0">
                        <a:solidFill>
                          <a:schemeClr val="tx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a:solidFill>
                            <a:schemeClr val="tx1"/>
                          </a:solidFill>
                        </a:rPr>
                        <a:t>Fast tracking and strongly security</a:t>
                      </a:r>
                      <a:endParaRPr lang="de-CH" sz="1800" b="0" dirty="0">
                        <a:solidFill>
                          <a:schemeClr val="tx1"/>
                        </a:solidFill>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430426">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1" dirty="0">
                          <a:solidFill>
                            <a:schemeClr val="tx1"/>
                          </a:solidFill>
                        </a:rPr>
                        <a:t>Contract</a:t>
                      </a:r>
                      <a:endParaRPr lang="de-CH" sz="18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800" b="0" i="0" kern="1200">
                          <a:solidFill>
                            <a:schemeClr val="tx1"/>
                          </a:solidFill>
                          <a:effectLst/>
                          <a:latin typeface="+mn-lt"/>
                          <a:ea typeface="+mn-ea"/>
                          <a:cs typeface="+mn-cs"/>
                        </a:rPr>
                        <a:t>Must be signed and executed manually</a:t>
                      </a:r>
                      <a:endParaRPr lang="de-CH" sz="1800" b="0" dirty="0">
                        <a:solidFill>
                          <a:schemeClr val="tx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dirty="0">
                          <a:solidFill>
                            <a:schemeClr val="tx1"/>
                          </a:solidFill>
                        </a:rPr>
                        <a:t>Smart Contract</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430426">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1" kern="1200">
                          <a:solidFill>
                            <a:schemeClr val="tx1"/>
                          </a:solidFill>
                          <a:latin typeface="+mn-lt"/>
                          <a:ea typeface="+mn-ea"/>
                          <a:cs typeface="+mn-cs"/>
                        </a:rPr>
                        <a:t>Consistency</a:t>
                      </a:r>
                      <a:endParaRPr lang="de-CH" sz="1800" b="1"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dirty="0">
                          <a:solidFill>
                            <a:schemeClr val="tx1"/>
                          </a:solidFill>
                        </a:rPr>
                        <a:t>Consistent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a:solidFill>
                            <a:schemeClr val="tx1"/>
                          </a:solidFill>
                        </a:rPr>
                        <a:t>Eventual consistency</a:t>
                      </a:r>
                      <a:endParaRPr lang="de-CH" sz="1800" b="0" dirty="0">
                        <a:solidFill>
                          <a:schemeClr val="tx1"/>
                        </a:solidFill>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83736643"/>
                  </a:ext>
                </a:extLst>
              </a:tr>
              <a:tr h="430426">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1" kern="1200">
                          <a:solidFill>
                            <a:schemeClr val="tx1"/>
                          </a:solidFill>
                          <a:latin typeface="+mn-lt"/>
                          <a:ea typeface="+mn-ea"/>
                          <a:cs typeface="+mn-cs"/>
                        </a:rPr>
                        <a:t>Transparency</a:t>
                      </a:r>
                      <a:endParaRPr lang="de-CH" sz="1800" b="1"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dirty="0">
                          <a:solidFill>
                            <a:schemeClr val="tx1"/>
                          </a:solidFill>
                        </a:rPr>
                        <a:t>Difficult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a:solidFill>
                            <a:schemeClr val="tx1"/>
                          </a:solidFill>
                        </a:rPr>
                        <a:t>Be able to view transactions easily</a:t>
                      </a:r>
                      <a:endParaRPr lang="de-CH" sz="1800" b="0" dirty="0">
                        <a:solidFill>
                          <a:schemeClr val="tx1"/>
                        </a:solidFill>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58079999"/>
                  </a:ext>
                </a:extLst>
              </a:tr>
              <a:tr h="385953">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CH" sz="1800" b="1" kern="1200">
                          <a:solidFill>
                            <a:schemeClr val="tx1"/>
                          </a:solidFill>
                          <a:latin typeface="+mn-lt"/>
                          <a:ea typeface="+mn-ea"/>
                          <a:cs typeface="+mn-cs"/>
                        </a:rPr>
                        <a:t>Weak points</a:t>
                      </a:r>
                      <a:endParaRPr lang="de-CH" sz="18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dirty="0">
                          <a:solidFill>
                            <a:schemeClr val="tx1"/>
                          </a:solidFill>
                        </a:rPr>
                        <a:t>SPOF</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de-CH" sz="1800" b="0" dirty="0">
                          <a:solidFill>
                            <a:schemeClr val="tx1"/>
                          </a:solidFill>
                        </a:rPr>
                        <a:t>Not suitable for small system</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9" name="Titel 16">
            <a:extLst>
              <a:ext uri="{FF2B5EF4-FFF2-40B4-BE49-F238E27FC236}">
                <a16:creationId xmlns:a16="http://schemas.microsoft.com/office/drawing/2014/main" id="{1D6334F1-7E87-4229-BEF4-64E8E80AEE2E}"/>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Solution</a:t>
            </a:r>
            <a:br>
              <a:rPr lang="de-CH" sz="3200" b="1" dirty="0"/>
            </a:br>
            <a:r>
              <a:rPr lang="de-CH" sz="3200" b="1" dirty="0">
                <a:solidFill>
                  <a:schemeClr val="accent6"/>
                </a:solidFill>
              </a:rPr>
              <a:t>Traditional versus Private Blockchain</a:t>
            </a:r>
          </a:p>
        </p:txBody>
      </p:sp>
    </p:spTree>
    <p:extLst>
      <p:ext uri="{BB962C8B-B14F-4D97-AF65-F5344CB8AC3E}">
        <p14:creationId xmlns:p14="http://schemas.microsoft.com/office/powerpoint/2010/main" val="188916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Blockchain</a:t>
            </a:r>
            <a:br>
              <a:rPr lang="de-CH" sz="3200" b="1" dirty="0"/>
            </a:br>
            <a:r>
              <a:rPr lang="de-CH" sz="3200" b="1" dirty="0">
                <a:solidFill>
                  <a:schemeClr val="accent6"/>
                </a:solidFill>
              </a:rPr>
              <a:t>Applying Private BC into Food Supply Chain </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15</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8" name="Inhaltsplatzhalter 8">
            <a:extLst>
              <a:ext uri="{FF2B5EF4-FFF2-40B4-BE49-F238E27FC236}">
                <a16:creationId xmlns:a16="http://schemas.microsoft.com/office/drawing/2014/main" id="{C703FB76-0A22-4968-82ED-B8F53CE61E95}"/>
              </a:ext>
            </a:extLst>
          </p:cNvPr>
          <p:cNvSpPr txBox="1">
            <a:spLocks/>
          </p:cNvSpPr>
          <p:nvPr/>
        </p:nvSpPr>
        <p:spPr>
          <a:xfrm>
            <a:off x="475928" y="1752600"/>
            <a:ext cx="8210872" cy="5612704"/>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t>What it does:</a:t>
            </a:r>
          </a:p>
          <a:p>
            <a:pPr lvl="1"/>
            <a:r>
              <a:rPr lang="en-US" sz="2600" b="1" dirty="0"/>
              <a:t>Recording</a:t>
            </a:r>
            <a:r>
              <a:rPr lang="en-US" sz="2600" dirty="0"/>
              <a:t> the quantity of the products and its transfer through different parties.</a:t>
            </a:r>
          </a:p>
          <a:p>
            <a:pPr lvl="1"/>
            <a:r>
              <a:rPr lang="en-US" sz="2600" b="1" dirty="0"/>
              <a:t>Tracking</a:t>
            </a:r>
            <a:r>
              <a:rPr lang="en-US" sz="2600" dirty="0"/>
              <a:t> all the purchase orders, change orders, receipts, trade-related details</a:t>
            </a:r>
          </a:p>
          <a:p>
            <a:pPr lvl="1"/>
            <a:r>
              <a:rPr lang="en-US" sz="2600" dirty="0"/>
              <a:t>Helps in the sharing all the information about the </a:t>
            </a:r>
            <a:r>
              <a:rPr lang="en-US" sz="2600" b="1" dirty="0"/>
              <a:t>manufacturing</a:t>
            </a:r>
            <a:r>
              <a:rPr lang="en-US" sz="2600" dirty="0"/>
              <a:t> process, </a:t>
            </a:r>
            <a:r>
              <a:rPr lang="en-US" sz="2600" b="1" dirty="0"/>
              <a:t>assembly</a:t>
            </a:r>
            <a:r>
              <a:rPr lang="en-US" sz="2600" dirty="0"/>
              <a:t>, </a:t>
            </a:r>
            <a:r>
              <a:rPr lang="en-US" sz="2600" b="1" dirty="0"/>
              <a:t>delivery</a:t>
            </a:r>
            <a:r>
              <a:rPr lang="en-US" sz="2600" dirty="0"/>
              <a:t>, and </a:t>
            </a:r>
            <a:r>
              <a:rPr lang="en-US" sz="2600" b="1" dirty="0"/>
              <a:t>maintenance</a:t>
            </a:r>
            <a:r>
              <a:rPr lang="en-US" sz="2600" dirty="0"/>
              <a:t> of products with the </a:t>
            </a:r>
            <a:r>
              <a:rPr lang="en-US" sz="2600" b="1" dirty="0"/>
              <a:t>different parties </a:t>
            </a:r>
            <a:r>
              <a:rPr lang="en-US" sz="2600" dirty="0"/>
              <a:t>in the supply chain.</a:t>
            </a:r>
            <a:endParaRPr lang="vi-VN" sz="2600" dirty="0"/>
          </a:p>
          <a:p>
            <a:endParaRPr lang="vi-VN" sz="2600" dirty="0"/>
          </a:p>
        </p:txBody>
      </p:sp>
    </p:spTree>
    <p:extLst>
      <p:ext uri="{BB962C8B-B14F-4D97-AF65-F5344CB8AC3E}">
        <p14:creationId xmlns:p14="http://schemas.microsoft.com/office/powerpoint/2010/main" val="52059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Blockchain</a:t>
            </a:r>
            <a:br>
              <a:rPr lang="de-CH" sz="3200" b="1"/>
            </a:br>
            <a:r>
              <a:rPr lang="de-CH" sz="3200" b="1">
                <a:solidFill>
                  <a:schemeClr val="accent6"/>
                </a:solidFill>
              </a:rPr>
              <a:t>Applying Private BC into Food Supply Chain </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16</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8" name="Inhaltsplatzhalter 8">
            <a:extLst>
              <a:ext uri="{FF2B5EF4-FFF2-40B4-BE49-F238E27FC236}">
                <a16:creationId xmlns:a16="http://schemas.microsoft.com/office/drawing/2014/main" id="{C703FB76-0A22-4968-82ED-B8F53CE61E95}"/>
              </a:ext>
            </a:extLst>
          </p:cNvPr>
          <p:cNvSpPr txBox="1">
            <a:spLocks/>
          </p:cNvSpPr>
          <p:nvPr/>
        </p:nvSpPr>
        <p:spPr>
          <a:xfrm>
            <a:off x="475928" y="1752600"/>
            <a:ext cx="8210872" cy="4205064"/>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t>Benefits:</a:t>
            </a:r>
          </a:p>
          <a:p>
            <a:pPr lvl="1"/>
            <a:r>
              <a:rPr lang="en-US" sz="2400" dirty="0"/>
              <a:t>Data </a:t>
            </a:r>
            <a:r>
              <a:rPr lang="en-US" sz="2400" b="1" dirty="0"/>
              <a:t>Consistency</a:t>
            </a:r>
            <a:r>
              <a:rPr lang="en-US" sz="2400" dirty="0"/>
              <a:t>, </a:t>
            </a:r>
            <a:r>
              <a:rPr lang="en-US" sz="2400" b="1" dirty="0"/>
              <a:t>Transparency</a:t>
            </a:r>
            <a:r>
              <a:rPr lang="en-US" sz="2400" dirty="0"/>
              <a:t> between organizations </a:t>
            </a:r>
          </a:p>
          <a:p>
            <a:pPr lvl="1"/>
            <a:r>
              <a:rPr lang="en-US" sz="2400" dirty="0"/>
              <a:t>Reducing overhead cost</a:t>
            </a:r>
          </a:p>
          <a:p>
            <a:pPr lvl="1"/>
            <a:r>
              <a:rPr lang="en-US" sz="2400" dirty="0"/>
              <a:t>Reducing Time delays, Human error</a:t>
            </a:r>
          </a:p>
          <a:p>
            <a:pPr lvl="1"/>
            <a:r>
              <a:rPr lang="en-US" sz="2400" dirty="0"/>
              <a:t>Greatly enhances food safety</a:t>
            </a:r>
          </a:p>
          <a:p>
            <a:pPr lvl="1"/>
            <a:r>
              <a:rPr lang="en-US" sz="2400" dirty="0"/>
              <a:t>Ensures fresher food since no one will risk sending “non-fresh” food in an open system</a:t>
            </a:r>
          </a:p>
          <a:p>
            <a:pPr lvl="1"/>
            <a:r>
              <a:rPr lang="en-US" sz="2400" dirty="0"/>
              <a:t>Promotes </a:t>
            </a:r>
            <a:r>
              <a:rPr lang="en-US" sz="2400" b="1" dirty="0"/>
              <a:t>responsibility</a:t>
            </a:r>
            <a:r>
              <a:rPr lang="en-US" sz="2400" dirty="0"/>
              <a:t> among the food producers</a:t>
            </a:r>
            <a:endParaRPr lang="vi-VN" sz="2200" dirty="0"/>
          </a:p>
          <a:p>
            <a:endParaRPr lang="vi-VN" sz="2600" dirty="0"/>
          </a:p>
          <a:p>
            <a:endParaRPr lang="vi-VN" sz="2600" dirty="0"/>
          </a:p>
        </p:txBody>
      </p:sp>
    </p:spTree>
    <p:extLst>
      <p:ext uri="{BB962C8B-B14F-4D97-AF65-F5344CB8AC3E}">
        <p14:creationId xmlns:p14="http://schemas.microsoft.com/office/powerpoint/2010/main" val="3080616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Hyperledger Fabric</a:t>
            </a:r>
            <a:br>
              <a:rPr lang="de-CH" sz="3200" b="1" dirty="0"/>
            </a:br>
            <a:r>
              <a:rPr lang="de-CH" sz="3200" b="1" dirty="0">
                <a:solidFill>
                  <a:schemeClr val="accent6"/>
                </a:solidFill>
              </a:rPr>
              <a:t>Definition</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17</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7" name="Inhaltsplatzhalter 8">
            <a:extLst>
              <a:ext uri="{FF2B5EF4-FFF2-40B4-BE49-F238E27FC236}">
                <a16:creationId xmlns:a16="http://schemas.microsoft.com/office/drawing/2014/main" id="{2AF17913-5338-465C-826E-BE513018512F}"/>
              </a:ext>
            </a:extLst>
          </p:cNvPr>
          <p:cNvSpPr txBox="1">
            <a:spLocks/>
          </p:cNvSpPr>
          <p:nvPr/>
        </p:nvSpPr>
        <p:spPr>
          <a:xfrm>
            <a:off x="971600" y="1600200"/>
            <a:ext cx="7715200" cy="1143000"/>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Hyperledger Fabric is a blockchain framework implementation</a:t>
            </a:r>
          </a:p>
        </p:txBody>
      </p:sp>
      <p:sp>
        <p:nvSpPr>
          <p:cNvPr id="9" name="Rectangle 8">
            <a:extLst>
              <a:ext uri="{FF2B5EF4-FFF2-40B4-BE49-F238E27FC236}">
                <a16:creationId xmlns:a16="http://schemas.microsoft.com/office/drawing/2014/main" id="{18E325B3-4FAE-4F58-8CB8-C64C13B69770}"/>
              </a:ext>
            </a:extLst>
          </p:cNvPr>
          <p:cNvSpPr/>
          <p:nvPr/>
        </p:nvSpPr>
        <p:spPr>
          <a:xfrm>
            <a:off x="706487" y="2743200"/>
            <a:ext cx="2232695" cy="5253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Permissioned</a:t>
            </a:r>
          </a:p>
        </p:txBody>
      </p:sp>
      <p:sp>
        <p:nvSpPr>
          <p:cNvPr id="16" name="Rectangle 15">
            <a:extLst>
              <a:ext uri="{FF2B5EF4-FFF2-40B4-BE49-F238E27FC236}">
                <a16:creationId xmlns:a16="http://schemas.microsoft.com/office/drawing/2014/main" id="{F2499D94-6466-4F46-94B7-4F40D87F1396}"/>
              </a:ext>
            </a:extLst>
          </p:cNvPr>
          <p:cNvSpPr/>
          <p:nvPr/>
        </p:nvSpPr>
        <p:spPr>
          <a:xfrm>
            <a:off x="3449689" y="3268517"/>
            <a:ext cx="2232695" cy="18792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a:solidFill>
                  <a:schemeClr val="tx1"/>
                </a:solidFill>
                <a:latin typeface="Calibri" panose="020F0502020204030204" pitchFamily="34" charset="0"/>
                <a:cs typeface="Calibri" panose="020F0502020204030204" pitchFamily="34" charset="0"/>
              </a:rPr>
              <a:t>Appropriate business scenario</a:t>
            </a:r>
          </a:p>
        </p:txBody>
      </p:sp>
      <p:sp>
        <p:nvSpPr>
          <p:cNvPr id="17" name="Rectangle 16">
            <a:extLst>
              <a:ext uri="{FF2B5EF4-FFF2-40B4-BE49-F238E27FC236}">
                <a16:creationId xmlns:a16="http://schemas.microsoft.com/office/drawing/2014/main" id="{23A09C7B-2F2B-4DCA-A054-8B1A23F0A1DD}"/>
              </a:ext>
            </a:extLst>
          </p:cNvPr>
          <p:cNvSpPr/>
          <p:nvPr/>
        </p:nvSpPr>
        <p:spPr>
          <a:xfrm>
            <a:off x="3449687" y="2743200"/>
            <a:ext cx="2232695" cy="5253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Modular design</a:t>
            </a:r>
          </a:p>
        </p:txBody>
      </p:sp>
      <p:sp>
        <p:nvSpPr>
          <p:cNvPr id="18" name="Rectangle 17">
            <a:extLst>
              <a:ext uri="{FF2B5EF4-FFF2-40B4-BE49-F238E27FC236}">
                <a16:creationId xmlns:a16="http://schemas.microsoft.com/office/drawing/2014/main" id="{B61EF8CD-E64E-4244-852B-C4B7D0AA0699}"/>
              </a:ext>
            </a:extLst>
          </p:cNvPr>
          <p:cNvSpPr/>
          <p:nvPr/>
        </p:nvSpPr>
        <p:spPr>
          <a:xfrm>
            <a:off x="6204818" y="3268517"/>
            <a:ext cx="2232695" cy="18792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Calibri" panose="020F0502020204030204" pitchFamily="34" charset="0"/>
                <a:cs typeface="Calibri" panose="020F0502020204030204" pitchFamily="34" charset="0"/>
              </a:rPr>
              <a:t>No Domain Specific </a:t>
            </a:r>
            <a:r>
              <a:rPr lang="vi-VN" sz="2000">
                <a:solidFill>
                  <a:schemeClr val="tx1"/>
                </a:solidFill>
                <a:latin typeface="Calibri" panose="020F0502020204030204" pitchFamily="34" charset="0"/>
                <a:cs typeface="Calibri" panose="020F0502020204030204" pitchFamily="34" charset="0"/>
              </a:rPr>
              <a:t>Language require</a:t>
            </a:r>
            <a:endParaRPr lang="vi-VN" sz="2000" dirty="0">
              <a:solidFill>
                <a:schemeClr val="tx1"/>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39B57CC2-E727-40A9-9FAE-FF1420CA3868}"/>
              </a:ext>
            </a:extLst>
          </p:cNvPr>
          <p:cNvSpPr/>
          <p:nvPr/>
        </p:nvSpPr>
        <p:spPr>
          <a:xfrm>
            <a:off x="6204816" y="2743200"/>
            <a:ext cx="2232695" cy="5253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No DSL</a:t>
            </a:r>
          </a:p>
        </p:txBody>
      </p:sp>
      <p:sp>
        <p:nvSpPr>
          <p:cNvPr id="8" name="Rectangle 7">
            <a:extLst>
              <a:ext uri="{FF2B5EF4-FFF2-40B4-BE49-F238E27FC236}">
                <a16:creationId xmlns:a16="http://schemas.microsoft.com/office/drawing/2014/main" id="{C762BD43-9435-49EC-B344-CC82E24389F3}"/>
              </a:ext>
            </a:extLst>
          </p:cNvPr>
          <p:cNvSpPr/>
          <p:nvPr/>
        </p:nvSpPr>
        <p:spPr>
          <a:xfrm>
            <a:off x="706489" y="3268517"/>
            <a:ext cx="2232695" cy="1879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latin typeface="Calibri" panose="020F0502020204030204" pitchFamily="34" charset="0"/>
                <a:cs typeface="Calibri" panose="020F0502020204030204" pitchFamily="34" charset="0"/>
              </a:rPr>
              <a:t>Accepting authorized member</a:t>
            </a:r>
          </a:p>
        </p:txBody>
      </p:sp>
    </p:spTree>
    <p:extLst>
      <p:ext uri="{BB962C8B-B14F-4D97-AF65-F5344CB8AC3E}">
        <p14:creationId xmlns:p14="http://schemas.microsoft.com/office/powerpoint/2010/main" val="212016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42.png">
            <a:extLst>
              <a:ext uri="{FF2B5EF4-FFF2-40B4-BE49-F238E27FC236}">
                <a16:creationId xmlns:a16="http://schemas.microsoft.com/office/drawing/2014/main" id="{30C1F247-162A-4A71-8305-F1C48F4EA245}"/>
              </a:ext>
            </a:extLst>
          </p:cNvPr>
          <p:cNvPicPr/>
          <p:nvPr/>
        </p:nvPicPr>
        <p:blipFill>
          <a:blip r:embed="rId3"/>
          <a:srcRect/>
          <a:stretch>
            <a:fillRect/>
          </a:stretch>
        </p:blipFill>
        <p:spPr>
          <a:xfrm>
            <a:off x="599091" y="1229710"/>
            <a:ext cx="8229600" cy="5281644"/>
          </a:xfrm>
          <a:prstGeom prst="rect">
            <a:avLst/>
          </a:prstGeom>
          <a:ln/>
        </p:spPr>
      </p:pic>
      <p:sp>
        <p:nvSpPr>
          <p:cNvPr id="2" name="Titel 1"/>
          <p:cNvSpPr>
            <a:spLocks noGrp="1"/>
          </p:cNvSpPr>
          <p:nvPr>
            <p:ph type="title"/>
          </p:nvPr>
        </p:nvSpPr>
        <p:spPr>
          <a:xfrm>
            <a:off x="457200" y="346646"/>
            <a:ext cx="8229600" cy="1143000"/>
          </a:xfrm>
        </p:spPr>
        <p:txBody>
          <a:bodyPr>
            <a:noAutofit/>
          </a:bodyPr>
          <a:lstStyle/>
          <a:p>
            <a:r>
              <a:rPr lang="de-CH" sz="3200" b="1" dirty="0"/>
              <a:t>Hyperledger Fabric</a:t>
            </a:r>
            <a:br>
              <a:rPr lang="de-CH" sz="3200" b="1" dirty="0"/>
            </a:br>
            <a:r>
              <a:rPr lang="de-CH" sz="3200" b="1" dirty="0">
                <a:solidFill>
                  <a:schemeClr val="accent6"/>
                </a:solidFill>
              </a:rPr>
              <a:t>Architecture</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18</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Tree>
    <p:extLst>
      <p:ext uri="{BB962C8B-B14F-4D97-AF65-F5344CB8AC3E}">
        <p14:creationId xmlns:p14="http://schemas.microsoft.com/office/powerpoint/2010/main" val="81359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Hyperledger Fabric</a:t>
            </a:r>
            <a:br>
              <a:rPr lang="de-CH" sz="3200" b="1" dirty="0"/>
            </a:br>
            <a:r>
              <a:rPr lang="de-CH" sz="3200" b="1" dirty="0">
                <a:solidFill>
                  <a:schemeClr val="accent6"/>
                </a:solidFill>
              </a:rPr>
              <a:t>Execute -&gt; Order -&gt; Validate</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19</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7" name="Picture 6">
            <a:extLst>
              <a:ext uri="{FF2B5EF4-FFF2-40B4-BE49-F238E27FC236}">
                <a16:creationId xmlns:a16="http://schemas.microsoft.com/office/drawing/2014/main" id="{1E2234CB-7CFB-4263-9F29-CAC9D3ACAB12}"/>
              </a:ext>
            </a:extLst>
          </p:cNvPr>
          <p:cNvPicPr>
            <a:picLocks noChangeAspect="1"/>
          </p:cNvPicPr>
          <p:nvPr/>
        </p:nvPicPr>
        <p:blipFill>
          <a:blip r:embed="rId3"/>
          <a:stretch>
            <a:fillRect/>
          </a:stretch>
        </p:blipFill>
        <p:spPr>
          <a:xfrm>
            <a:off x="800100" y="1736775"/>
            <a:ext cx="7543800" cy="4346109"/>
          </a:xfrm>
          <a:prstGeom prst="rect">
            <a:avLst/>
          </a:prstGeom>
        </p:spPr>
      </p:pic>
    </p:spTree>
    <p:extLst>
      <p:ext uri="{BB962C8B-B14F-4D97-AF65-F5344CB8AC3E}">
        <p14:creationId xmlns:p14="http://schemas.microsoft.com/office/powerpoint/2010/main" val="349362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Agenda</a:t>
            </a:r>
          </a:p>
        </p:txBody>
      </p:sp>
      <p:sp>
        <p:nvSpPr>
          <p:cNvPr id="29" name="Inhaltsplatzhalter 28"/>
          <p:cNvSpPr>
            <a:spLocks noGrp="1"/>
          </p:cNvSpPr>
          <p:nvPr>
            <p:ph idx="1"/>
          </p:nvPr>
        </p:nvSpPr>
        <p:spPr>
          <a:xfrm>
            <a:off x="457200" y="1268760"/>
            <a:ext cx="8363272" cy="4824536"/>
          </a:xfrm>
        </p:spPr>
        <p:txBody>
          <a:bodyPr>
            <a:normAutofit/>
          </a:bodyPr>
          <a:lstStyle/>
          <a:p>
            <a:r>
              <a:rPr lang="de-CH" dirty="0"/>
              <a:t>Introduction</a:t>
            </a:r>
          </a:p>
          <a:p>
            <a:r>
              <a:rPr lang="de-CH" dirty="0"/>
              <a:t>CoffeeNet supply chain</a:t>
            </a:r>
          </a:p>
          <a:p>
            <a:r>
              <a:rPr lang="de-CH" dirty="0"/>
              <a:t>Public blockchain and Private blockchain</a:t>
            </a:r>
          </a:p>
          <a:p>
            <a:r>
              <a:rPr lang="de-CH" dirty="0"/>
              <a:t>Hyperledger Fabric </a:t>
            </a:r>
          </a:p>
          <a:p>
            <a:r>
              <a:rPr lang="de-CH" dirty="0"/>
              <a:t>3-tier architecture </a:t>
            </a:r>
          </a:p>
          <a:p>
            <a:r>
              <a:rPr lang="de-CH" dirty="0"/>
              <a:t>Simple demo </a:t>
            </a:r>
          </a:p>
          <a:p>
            <a:r>
              <a:rPr lang="de-CH" dirty="0"/>
              <a:t>HLF Solution – Business approach</a:t>
            </a:r>
          </a:p>
        </p:txBody>
      </p:sp>
      <p:sp>
        <p:nvSpPr>
          <p:cNvPr id="4" name="Fußzeilenplatzhalter 3"/>
          <p:cNvSpPr>
            <a:spLocks noGrp="1"/>
          </p:cNvSpPr>
          <p:nvPr>
            <p:ph type="ftr" sz="quarter" idx="11"/>
          </p:nvPr>
        </p:nvSpPr>
        <p:spPr/>
        <p:txBody>
          <a:bodyPr/>
          <a:lstStyle/>
          <a:p>
            <a:r>
              <a:rPr lang="en-US" dirty="0"/>
              <a:t>© 2019 KMS Technology</a:t>
            </a:r>
          </a:p>
        </p:txBody>
      </p:sp>
      <p:sp>
        <p:nvSpPr>
          <p:cNvPr id="5" name="Foliennummernplatzhalter 4"/>
          <p:cNvSpPr>
            <a:spLocks noGrp="1"/>
          </p:cNvSpPr>
          <p:nvPr>
            <p:ph type="sldNum" sz="quarter" idx="12"/>
          </p:nvPr>
        </p:nvSpPr>
        <p:spPr/>
        <p:txBody>
          <a:bodyPr/>
          <a:lstStyle/>
          <a:p>
            <a:fld id="{9FE47663-4CC7-41A9-8BC6-0F63D39050B5}" type="slidenum">
              <a:rPr lang="en-US" smtClean="0"/>
              <a:pPr/>
              <a:t>2</a:t>
            </a:fld>
            <a:endParaRPr lang="en-US"/>
          </a:p>
        </p:txBody>
      </p:sp>
      <p:sp>
        <p:nvSpPr>
          <p:cNvPr id="6" name="Datumsplatzhalter 5"/>
          <p:cNvSpPr>
            <a:spLocks noGrp="1"/>
          </p:cNvSpPr>
          <p:nvPr>
            <p:ph type="dt" sz="half" idx="10"/>
          </p:nvPr>
        </p:nvSpPr>
        <p:spPr/>
        <p:txBody>
          <a:bodyPr/>
          <a:lstStyle/>
          <a:p>
            <a:fld id="{5B3F582C-4011-4D21-945A-30ED1C5B791B}" type="datetime1">
              <a:rPr lang="en-US" smtClean="0"/>
              <a:pPr/>
              <a:t>10/12/2019</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Application’s Architecture</a:t>
            </a:r>
            <a:br>
              <a:rPr lang="de-CH" sz="3200" b="1" dirty="0"/>
            </a:br>
            <a:r>
              <a:rPr lang="de-CH" sz="3200" b="1" dirty="0">
                <a:solidFill>
                  <a:schemeClr val="accent6"/>
                </a:solidFill>
              </a:rPr>
              <a:t>Transaction flow</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20</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6" name="Picture 5" descr="Hyperledger Fabric-high level transaction flow.Â ">
            <a:extLst>
              <a:ext uri="{FF2B5EF4-FFF2-40B4-BE49-F238E27FC236}">
                <a16:creationId xmlns:a16="http://schemas.microsoft.com/office/drawing/2014/main" id="{3EFECE83-2538-491D-8A35-FA1F2CF729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9235" y="1916832"/>
            <a:ext cx="6585530" cy="3562320"/>
          </a:xfrm>
          <a:prstGeom prst="rect">
            <a:avLst/>
          </a:prstGeom>
          <a:noFill/>
          <a:ln>
            <a:noFill/>
          </a:ln>
        </p:spPr>
      </p:pic>
    </p:spTree>
    <p:extLst>
      <p:ext uri="{BB962C8B-B14F-4D97-AF65-F5344CB8AC3E}">
        <p14:creationId xmlns:p14="http://schemas.microsoft.com/office/powerpoint/2010/main" val="290160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Hyperledger Fabric</a:t>
            </a:r>
            <a:br>
              <a:rPr lang="de-CH" sz="3200" b="1" dirty="0"/>
            </a:br>
            <a:r>
              <a:rPr lang="de-CH" sz="3200" b="1" dirty="0">
                <a:solidFill>
                  <a:schemeClr val="accent6"/>
                </a:solidFill>
              </a:rPr>
              <a:t>Consensus</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21</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6" name="Picture 5" descr="_images/consensus.png">
            <a:extLst>
              <a:ext uri="{FF2B5EF4-FFF2-40B4-BE49-F238E27FC236}">
                <a16:creationId xmlns:a16="http://schemas.microsoft.com/office/drawing/2014/main" id="{D13FEACF-C332-4A19-BAF9-866C886006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252" y="1716003"/>
            <a:ext cx="5166814" cy="3787331"/>
          </a:xfrm>
          <a:prstGeom prst="rect">
            <a:avLst/>
          </a:prstGeom>
          <a:noFill/>
          <a:ln>
            <a:noFill/>
          </a:ln>
        </p:spPr>
      </p:pic>
      <p:sp>
        <p:nvSpPr>
          <p:cNvPr id="7" name="Rectangle 6">
            <a:extLst>
              <a:ext uri="{FF2B5EF4-FFF2-40B4-BE49-F238E27FC236}">
                <a16:creationId xmlns:a16="http://schemas.microsoft.com/office/drawing/2014/main" id="{CECC5A2B-32D6-478D-9117-F86D048241EE}"/>
              </a:ext>
            </a:extLst>
          </p:cNvPr>
          <p:cNvSpPr/>
          <p:nvPr/>
        </p:nvSpPr>
        <p:spPr>
          <a:xfrm>
            <a:off x="694637" y="1679406"/>
            <a:ext cx="4249895" cy="4154984"/>
          </a:xfrm>
          <a:prstGeom prst="rect">
            <a:avLst/>
          </a:prstGeom>
        </p:spPr>
        <p:txBody>
          <a:bodyPr wrap="square">
            <a:spAutoFit/>
          </a:bodyPr>
          <a:lstStyle/>
          <a:p>
            <a:pPr algn="just"/>
            <a:r>
              <a:rPr lang="en-US" sz="2400" dirty="0">
                <a:latin typeface="Calibri (Body)"/>
              </a:rPr>
              <a:t>Allow a collection of machines to work as a coherent group that can survive the failures of some of its members. </a:t>
            </a:r>
          </a:p>
          <a:p>
            <a:endParaRPr lang="en-US" sz="2400" dirty="0">
              <a:latin typeface="Calibri (Body)"/>
            </a:endParaRPr>
          </a:p>
          <a:p>
            <a:pPr algn="just"/>
            <a:r>
              <a:rPr lang="en-US" sz="2400" dirty="0">
                <a:latin typeface="Calibri (Body)"/>
              </a:rPr>
              <a:t>Now failure can be majorly two types: </a:t>
            </a:r>
          </a:p>
          <a:p>
            <a:pPr marL="342900" indent="-342900">
              <a:buFont typeface="Arial" panose="020B0604020202020204" pitchFamily="34" charset="0"/>
              <a:buChar char="•"/>
            </a:pPr>
            <a:r>
              <a:rPr lang="en-US" sz="2400" dirty="0">
                <a:latin typeface="Calibri (Body)"/>
              </a:rPr>
              <a:t>Non-Byzantine: network down.</a:t>
            </a:r>
          </a:p>
          <a:p>
            <a:pPr marL="342900" indent="-342900">
              <a:buFont typeface="Arial" panose="020B0604020202020204" pitchFamily="34" charset="0"/>
              <a:buChar char="•"/>
            </a:pPr>
            <a:r>
              <a:rPr lang="en-US" sz="2400" dirty="0">
                <a:latin typeface="Calibri (Body)"/>
              </a:rPr>
              <a:t>Byzantine: malicious actors, non-byzantine faults include.</a:t>
            </a:r>
            <a:endParaRPr lang="vi-VN" sz="2400" dirty="0">
              <a:latin typeface="Calibri (Body)"/>
            </a:endParaRPr>
          </a:p>
        </p:txBody>
      </p:sp>
    </p:spTree>
    <p:extLst>
      <p:ext uri="{BB962C8B-B14F-4D97-AF65-F5344CB8AC3E}">
        <p14:creationId xmlns:p14="http://schemas.microsoft.com/office/powerpoint/2010/main" val="130721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FC0360-304B-4AFF-87D8-B7CB18E86AA3}"/>
              </a:ext>
            </a:extLst>
          </p:cNvPr>
          <p:cNvSpPr/>
          <p:nvPr/>
        </p:nvSpPr>
        <p:spPr>
          <a:xfrm>
            <a:off x="4715933" y="5114905"/>
            <a:ext cx="3293533" cy="10123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2" name="Titel 1"/>
          <p:cNvSpPr>
            <a:spLocks noGrp="1"/>
          </p:cNvSpPr>
          <p:nvPr>
            <p:ph type="title"/>
          </p:nvPr>
        </p:nvSpPr>
        <p:spPr>
          <a:xfrm>
            <a:off x="457200" y="346646"/>
            <a:ext cx="8229600" cy="1143000"/>
          </a:xfrm>
        </p:spPr>
        <p:txBody>
          <a:bodyPr>
            <a:noAutofit/>
          </a:bodyPr>
          <a:lstStyle/>
          <a:p>
            <a:r>
              <a:rPr lang="de-CH" sz="3200" b="1" dirty="0"/>
              <a:t>Fabric Application Structure</a:t>
            </a:r>
            <a:br>
              <a:rPr lang="de-CH" sz="3200" b="1" dirty="0"/>
            </a:br>
            <a:r>
              <a:rPr lang="de-CH" sz="3200" b="1" dirty="0">
                <a:solidFill>
                  <a:schemeClr val="accent6"/>
                </a:solidFill>
              </a:rPr>
              <a:t>3-tier architecture</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22</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6" name="Picture 5" descr="C:\Users\nguye\Downloads\3tier-architect (1).png">
            <a:extLst>
              <a:ext uri="{FF2B5EF4-FFF2-40B4-BE49-F238E27FC236}">
                <a16:creationId xmlns:a16="http://schemas.microsoft.com/office/drawing/2014/main" id="{70F2C66E-C990-42E9-A0E8-AC557CA989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22659" y="1296633"/>
            <a:ext cx="4967947" cy="4754652"/>
          </a:xfrm>
          <a:prstGeom prst="rect">
            <a:avLst/>
          </a:prstGeom>
          <a:noFill/>
          <a:ln>
            <a:noFill/>
          </a:ln>
        </p:spPr>
      </p:pic>
      <p:sp>
        <p:nvSpPr>
          <p:cNvPr id="9" name="Inhaltsplatzhalter 8">
            <a:extLst>
              <a:ext uri="{FF2B5EF4-FFF2-40B4-BE49-F238E27FC236}">
                <a16:creationId xmlns:a16="http://schemas.microsoft.com/office/drawing/2014/main" id="{7E51CFB3-1684-4FCD-965F-15BFD66FCC72}"/>
              </a:ext>
            </a:extLst>
          </p:cNvPr>
          <p:cNvSpPr txBox="1">
            <a:spLocks/>
          </p:cNvSpPr>
          <p:nvPr/>
        </p:nvSpPr>
        <p:spPr>
          <a:xfrm>
            <a:off x="165059" y="1439113"/>
            <a:ext cx="3857600" cy="4688108"/>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a:t>Operate directly on shared ledger</a:t>
            </a:r>
          </a:p>
          <a:p>
            <a:pPr algn="just"/>
            <a:r>
              <a:rPr lang="en-US" sz="2400" dirty="0"/>
              <a:t>Run on network peers</a:t>
            </a:r>
          </a:p>
          <a:p>
            <a:pPr algn="just"/>
            <a:r>
              <a:rPr lang="en-US" sz="2400" dirty="0"/>
              <a:t>Expose service API for invocation and queries</a:t>
            </a:r>
          </a:p>
          <a:p>
            <a:pPr algn="just"/>
            <a:r>
              <a:rPr lang="en-US" sz="2400" dirty="0"/>
              <a:t>Publishing event notifications of transaction result.</a:t>
            </a:r>
          </a:p>
          <a:p>
            <a:pPr algn="just"/>
            <a:endParaRPr lang="en-US" sz="2400" dirty="0"/>
          </a:p>
        </p:txBody>
      </p:sp>
    </p:spTree>
    <p:extLst>
      <p:ext uri="{BB962C8B-B14F-4D97-AF65-F5344CB8AC3E}">
        <p14:creationId xmlns:p14="http://schemas.microsoft.com/office/powerpoint/2010/main" val="154911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861B0B-B613-495F-9448-5332F2CD3A4C}"/>
              </a:ext>
            </a:extLst>
          </p:cNvPr>
          <p:cNvSpPr/>
          <p:nvPr/>
        </p:nvSpPr>
        <p:spPr>
          <a:xfrm>
            <a:off x="3894665" y="3877732"/>
            <a:ext cx="5173134" cy="914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2" name="Titel 1"/>
          <p:cNvSpPr>
            <a:spLocks noGrp="1"/>
          </p:cNvSpPr>
          <p:nvPr>
            <p:ph type="title"/>
          </p:nvPr>
        </p:nvSpPr>
        <p:spPr>
          <a:xfrm>
            <a:off x="457200" y="346646"/>
            <a:ext cx="8229600" cy="1143000"/>
          </a:xfrm>
        </p:spPr>
        <p:txBody>
          <a:bodyPr>
            <a:noAutofit/>
          </a:bodyPr>
          <a:lstStyle/>
          <a:p>
            <a:r>
              <a:rPr lang="de-CH" sz="3200" b="1" dirty="0"/>
              <a:t>Hyperledger Application Structure</a:t>
            </a:r>
            <a:br>
              <a:rPr lang="de-CH" sz="3200" b="1" dirty="0"/>
            </a:br>
            <a:r>
              <a:rPr lang="de-CH" sz="3200" b="1" dirty="0">
                <a:solidFill>
                  <a:schemeClr val="accent6"/>
                </a:solidFill>
              </a:rPr>
              <a:t>3-tier architecture</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23</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6" name="Picture 5" descr="C:\Users\nguye\Downloads\3tier-architect (1).png">
            <a:extLst>
              <a:ext uri="{FF2B5EF4-FFF2-40B4-BE49-F238E27FC236}">
                <a16:creationId xmlns:a16="http://schemas.microsoft.com/office/drawing/2014/main" id="{70F2C66E-C990-42E9-A0E8-AC557CA989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97259" y="1332302"/>
            <a:ext cx="4967947" cy="4754652"/>
          </a:xfrm>
          <a:prstGeom prst="rect">
            <a:avLst/>
          </a:prstGeom>
          <a:noFill/>
          <a:ln>
            <a:noFill/>
          </a:ln>
        </p:spPr>
      </p:pic>
      <p:sp>
        <p:nvSpPr>
          <p:cNvPr id="8" name="Inhaltsplatzhalter 8">
            <a:extLst>
              <a:ext uri="{FF2B5EF4-FFF2-40B4-BE49-F238E27FC236}">
                <a16:creationId xmlns:a16="http://schemas.microsoft.com/office/drawing/2014/main" id="{CF79B3B9-E57A-4756-B9F7-8C86F87EC9C1}"/>
              </a:ext>
            </a:extLst>
          </p:cNvPr>
          <p:cNvSpPr txBox="1">
            <a:spLocks/>
          </p:cNvSpPr>
          <p:nvPr/>
        </p:nvSpPr>
        <p:spPr>
          <a:xfrm>
            <a:off x="165059" y="1439113"/>
            <a:ext cx="3857600" cy="4688108"/>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a:t>Orchestrate the various stages of a blockchain application</a:t>
            </a:r>
          </a:p>
          <a:p>
            <a:pPr algn="just"/>
            <a:r>
              <a:rPr lang="en-US" sz="2400" dirty="0"/>
              <a:t>Subscribe to transaction and configuration-related events emanating from the network</a:t>
            </a:r>
          </a:p>
          <a:p>
            <a:pPr algn="just"/>
            <a:endParaRPr lang="en-US" sz="2400" dirty="0"/>
          </a:p>
          <a:p>
            <a:pPr algn="just"/>
            <a:endParaRPr lang="en-US" sz="2400" dirty="0"/>
          </a:p>
        </p:txBody>
      </p:sp>
    </p:spTree>
    <p:extLst>
      <p:ext uri="{BB962C8B-B14F-4D97-AF65-F5344CB8AC3E}">
        <p14:creationId xmlns:p14="http://schemas.microsoft.com/office/powerpoint/2010/main" val="2248437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8DEF97-D47A-48C1-B933-DF43FDE04FF0}"/>
              </a:ext>
            </a:extLst>
          </p:cNvPr>
          <p:cNvSpPr/>
          <p:nvPr/>
        </p:nvSpPr>
        <p:spPr>
          <a:xfrm>
            <a:off x="4521199" y="1966477"/>
            <a:ext cx="3894667" cy="1581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2" name="Titel 1"/>
          <p:cNvSpPr>
            <a:spLocks noGrp="1"/>
          </p:cNvSpPr>
          <p:nvPr>
            <p:ph type="title"/>
          </p:nvPr>
        </p:nvSpPr>
        <p:spPr>
          <a:xfrm>
            <a:off x="457200" y="346646"/>
            <a:ext cx="8229600" cy="1143000"/>
          </a:xfrm>
        </p:spPr>
        <p:txBody>
          <a:bodyPr>
            <a:noAutofit/>
          </a:bodyPr>
          <a:lstStyle/>
          <a:p>
            <a:r>
              <a:rPr lang="de-CH" sz="3200" b="1" dirty="0"/>
              <a:t>Hyperledger Application Structure</a:t>
            </a:r>
            <a:br>
              <a:rPr lang="de-CH" sz="3200" b="1" dirty="0"/>
            </a:br>
            <a:r>
              <a:rPr lang="de-CH" sz="3200" b="1" dirty="0">
                <a:solidFill>
                  <a:schemeClr val="accent6"/>
                </a:solidFill>
              </a:rPr>
              <a:t>3-tier architecture</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24</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6" name="Picture 5" descr="C:\Users\nguye\Downloads\3tier-architect (1).png">
            <a:extLst>
              <a:ext uri="{FF2B5EF4-FFF2-40B4-BE49-F238E27FC236}">
                <a16:creationId xmlns:a16="http://schemas.microsoft.com/office/drawing/2014/main" id="{70F2C66E-C990-42E9-A0E8-AC557CA989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84560" y="1340769"/>
            <a:ext cx="4967947" cy="4754652"/>
          </a:xfrm>
          <a:prstGeom prst="rect">
            <a:avLst/>
          </a:prstGeom>
          <a:noFill/>
          <a:ln>
            <a:noFill/>
          </a:ln>
        </p:spPr>
      </p:pic>
      <p:sp>
        <p:nvSpPr>
          <p:cNvPr id="8" name="Inhaltsplatzhalter 8">
            <a:extLst>
              <a:ext uri="{FF2B5EF4-FFF2-40B4-BE49-F238E27FC236}">
                <a16:creationId xmlns:a16="http://schemas.microsoft.com/office/drawing/2014/main" id="{F2EDADC7-C450-478D-9065-9885525676A4}"/>
              </a:ext>
            </a:extLst>
          </p:cNvPr>
          <p:cNvSpPr txBox="1">
            <a:spLocks/>
          </p:cNvSpPr>
          <p:nvPr/>
        </p:nvSpPr>
        <p:spPr>
          <a:xfrm>
            <a:off x="165059" y="1439113"/>
            <a:ext cx="3857600" cy="4688108"/>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a:t>Service API consisting mostly of application-specific capabilities</a:t>
            </a:r>
          </a:p>
          <a:p>
            <a:pPr algn="just"/>
            <a:r>
              <a:rPr lang="en-US" sz="2400" dirty="0"/>
              <a:t>User interface should be designed for ease to use</a:t>
            </a:r>
          </a:p>
          <a:p>
            <a:pPr algn="just"/>
            <a:endParaRPr lang="en-US" sz="2400" dirty="0"/>
          </a:p>
        </p:txBody>
      </p:sp>
    </p:spTree>
    <p:extLst>
      <p:ext uri="{BB962C8B-B14F-4D97-AF65-F5344CB8AC3E}">
        <p14:creationId xmlns:p14="http://schemas.microsoft.com/office/powerpoint/2010/main" val="529364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25</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54" name="image58.png">
            <a:extLst>
              <a:ext uri="{FF2B5EF4-FFF2-40B4-BE49-F238E27FC236}">
                <a16:creationId xmlns:a16="http://schemas.microsoft.com/office/drawing/2014/main" id="{EB127CA4-ED48-40B9-BFB9-D4E0822D0436}"/>
              </a:ext>
            </a:extLst>
          </p:cNvPr>
          <p:cNvPicPr/>
          <p:nvPr/>
        </p:nvPicPr>
        <p:blipFill>
          <a:blip r:embed="rId3"/>
          <a:srcRect/>
          <a:stretch>
            <a:fillRect/>
          </a:stretch>
        </p:blipFill>
        <p:spPr>
          <a:xfrm>
            <a:off x="3037491" y="400293"/>
            <a:ext cx="5770178" cy="5919523"/>
          </a:xfrm>
          <a:prstGeom prst="rect">
            <a:avLst/>
          </a:prstGeom>
          <a:ln/>
        </p:spPr>
      </p:pic>
      <p:sp>
        <p:nvSpPr>
          <p:cNvPr id="7" name="Titel 16">
            <a:extLst>
              <a:ext uri="{FF2B5EF4-FFF2-40B4-BE49-F238E27FC236}">
                <a16:creationId xmlns:a16="http://schemas.microsoft.com/office/drawing/2014/main" id="{9A482C34-DB96-4AB8-BAA9-C7683A7E16CE}"/>
              </a:ext>
            </a:extLst>
          </p:cNvPr>
          <p:cNvSpPr txBox="1">
            <a:spLocks/>
          </p:cNvSpPr>
          <p:nvPr/>
        </p:nvSpPr>
        <p:spPr>
          <a:xfrm>
            <a:off x="723900" y="400292"/>
            <a:ext cx="8229600" cy="168075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Solution</a:t>
            </a:r>
            <a:br>
              <a:rPr lang="de-CH" sz="3200" b="1" dirty="0"/>
            </a:br>
            <a:endParaRPr lang="de-CH" sz="3200" b="1" dirty="0">
              <a:solidFill>
                <a:schemeClr val="accent6"/>
              </a:solidFill>
            </a:endParaRPr>
          </a:p>
        </p:txBody>
      </p:sp>
      <p:pic>
        <p:nvPicPr>
          <p:cNvPr id="8" name="image82.png">
            <a:extLst>
              <a:ext uri="{FF2B5EF4-FFF2-40B4-BE49-F238E27FC236}">
                <a16:creationId xmlns:a16="http://schemas.microsoft.com/office/drawing/2014/main" id="{0D3579C1-16ED-4CBC-B6E1-6076B62C1C03}"/>
              </a:ext>
            </a:extLst>
          </p:cNvPr>
          <p:cNvPicPr/>
          <p:nvPr/>
        </p:nvPicPr>
        <p:blipFill>
          <a:blip r:embed="rId4">
            <a:extLst>
              <a:ext uri="{28A0092B-C50C-407E-A947-70E740481C1C}">
                <a14:useLocalDpi xmlns:a14="http://schemas.microsoft.com/office/drawing/2010/main" val="0"/>
              </a:ext>
            </a:extLst>
          </a:blip>
          <a:stretch>
            <a:fillRect/>
          </a:stretch>
        </p:blipFill>
        <p:spPr>
          <a:xfrm>
            <a:off x="107504" y="1461779"/>
            <a:ext cx="9036496" cy="4641024"/>
          </a:xfrm>
          <a:prstGeom prst="rect">
            <a:avLst/>
          </a:prstGeom>
          <a:ln/>
        </p:spPr>
      </p:pic>
    </p:spTree>
    <p:extLst>
      <p:ext uri="{BB962C8B-B14F-4D97-AF65-F5344CB8AC3E}">
        <p14:creationId xmlns:p14="http://schemas.microsoft.com/office/powerpoint/2010/main" val="171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a:t>HLF Solution</a:t>
            </a:r>
            <a:br>
              <a:rPr lang="de-CH" sz="3200" b="1"/>
            </a:br>
            <a:r>
              <a:rPr lang="de-CH" sz="3200" b="1">
                <a:solidFill>
                  <a:schemeClr val="accent6"/>
                </a:solidFill>
              </a:rPr>
              <a:t>Business approach</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26</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8" name="Inhaltsplatzhalter 8">
            <a:extLst>
              <a:ext uri="{FF2B5EF4-FFF2-40B4-BE49-F238E27FC236}">
                <a16:creationId xmlns:a16="http://schemas.microsoft.com/office/drawing/2014/main" id="{F2EDADC7-C450-478D-9065-9885525676A4}"/>
              </a:ext>
            </a:extLst>
          </p:cNvPr>
          <p:cNvSpPr txBox="1">
            <a:spLocks/>
          </p:cNvSpPr>
          <p:nvPr/>
        </p:nvSpPr>
        <p:spPr>
          <a:xfrm>
            <a:off x="165058" y="1439113"/>
            <a:ext cx="8521741" cy="4688108"/>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700" dirty="0"/>
              <a:t>Prepare step:</a:t>
            </a:r>
          </a:p>
          <a:p>
            <a:pPr lvl="1" algn="just"/>
            <a:r>
              <a:rPr lang="en-US" sz="2700" dirty="0"/>
              <a:t>Define network and participants. </a:t>
            </a:r>
          </a:p>
          <a:p>
            <a:pPr lvl="1" algn="just"/>
            <a:r>
              <a:rPr lang="en-US" sz="2700" dirty="0"/>
              <a:t>Define actors and business. </a:t>
            </a:r>
          </a:p>
          <a:p>
            <a:pPr lvl="1" algn="just"/>
            <a:r>
              <a:rPr lang="en-US" sz="2700" dirty="0"/>
              <a:t>What benefits you think blockchain bring to your business ?</a:t>
            </a:r>
          </a:p>
          <a:p>
            <a:pPr lvl="1" algn="just"/>
            <a:r>
              <a:rPr lang="en-US" sz="2700" dirty="0"/>
              <a:t>Define business logic.</a:t>
            </a:r>
          </a:p>
          <a:p>
            <a:pPr lvl="1" algn="just"/>
            <a:endParaRPr lang="en-US" sz="2700" dirty="0"/>
          </a:p>
          <a:p>
            <a:pPr lvl="1" algn="just"/>
            <a:endParaRPr lang="en-US" sz="2700" dirty="0"/>
          </a:p>
        </p:txBody>
      </p:sp>
    </p:spTree>
    <p:extLst>
      <p:ext uri="{BB962C8B-B14F-4D97-AF65-F5344CB8AC3E}">
        <p14:creationId xmlns:p14="http://schemas.microsoft.com/office/powerpoint/2010/main" val="1127583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HLF Solution</a:t>
            </a:r>
            <a:br>
              <a:rPr lang="de-CH" sz="3200" b="1" dirty="0"/>
            </a:br>
            <a:r>
              <a:rPr lang="de-CH" sz="3200" b="1" dirty="0">
                <a:solidFill>
                  <a:schemeClr val="accent6"/>
                </a:solidFill>
              </a:rPr>
              <a:t>Business approach</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27</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8" name="Inhaltsplatzhalter 8">
            <a:extLst>
              <a:ext uri="{FF2B5EF4-FFF2-40B4-BE49-F238E27FC236}">
                <a16:creationId xmlns:a16="http://schemas.microsoft.com/office/drawing/2014/main" id="{F2EDADC7-C450-478D-9065-9885525676A4}"/>
              </a:ext>
            </a:extLst>
          </p:cNvPr>
          <p:cNvSpPr txBox="1">
            <a:spLocks/>
          </p:cNvSpPr>
          <p:nvPr/>
        </p:nvSpPr>
        <p:spPr>
          <a:xfrm>
            <a:off x="165058" y="1439113"/>
            <a:ext cx="8852818" cy="5224446"/>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700" dirty="0"/>
              <a:t>TODO step:</a:t>
            </a:r>
          </a:p>
          <a:p>
            <a:pPr lvl="1" algn="just"/>
            <a:r>
              <a:rPr lang="en-US" sz="2700" dirty="0"/>
              <a:t>At each entity, setup Fabric Node, CA Server,.. </a:t>
            </a:r>
          </a:p>
          <a:p>
            <a:pPr lvl="1" algn="just"/>
            <a:r>
              <a:rPr lang="en-US" sz="2700" dirty="0"/>
              <a:t>Smart contract developer will inject </a:t>
            </a:r>
            <a:r>
              <a:rPr lang="en-US" sz="2700" b="1" dirty="0"/>
              <a:t>business logic </a:t>
            </a:r>
            <a:r>
              <a:rPr lang="en-US" sz="2700" dirty="0"/>
              <a:t>process and Attribute-based access control into SC. </a:t>
            </a:r>
          </a:p>
          <a:p>
            <a:pPr lvl="1" algn="just"/>
            <a:r>
              <a:rPr lang="en-US" sz="2700" b="1" dirty="0"/>
              <a:t>Installing</a:t>
            </a:r>
            <a:r>
              <a:rPr lang="en-US" sz="2700" dirty="0"/>
              <a:t> / </a:t>
            </a:r>
            <a:r>
              <a:rPr lang="en-US" sz="2700" b="1" dirty="0"/>
              <a:t>updating</a:t>
            </a:r>
            <a:r>
              <a:rPr lang="en-US" sz="2700" dirty="0"/>
              <a:t> and </a:t>
            </a:r>
            <a:r>
              <a:rPr lang="en-US" sz="2700" b="1" dirty="0"/>
              <a:t>deploying</a:t>
            </a:r>
            <a:r>
              <a:rPr lang="en-US" sz="2700" dirty="0"/>
              <a:t> smart contract continuously (Dev-ops) </a:t>
            </a:r>
          </a:p>
          <a:p>
            <a:pPr lvl="1" algn="just"/>
            <a:r>
              <a:rPr lang="en-US" sz="2700" b="1" dirty="0"/>
              <a:t>Deciding</a:t>
            </a:r>
            <a:r>
              <a:rPr lang="en-US" sz="2700" dirty="0"/>
              <a:t> which </a:t>
            </a:r>
            <a:r>
              <a:rPr lang="en-US" sz="2700" b="1" dirty="0"/>
              <a:t>capabilities</a:t>
            </a:r>
            <a:r>
              <a:rPr lang="en-US" sz="2700" dirty="0"/>
              <a:t> should be exposed for SA</a:t>
            </a:r>
          </a:p>
          <a:p>
            <a:pPr lvl="1" algn="just"/>
            <a:r>
              <a:rPr lang="en-US" sz="2700" dirty="0"/>
              <a:t>Perform </a:t>
            </a:r>
            <a:r>
              <a:rPr lang="en-US" sz="2700" b="1" dirty="0"/>
              <a:t>testing</a:t>
            </a:r>
            <a:r>
              <a:rPr lang="en-US" sz="2700" dirty="0"/>
              <a:t> to ensure that your business logic which implement on Smart Contract work flawlessly</a:t>
            </a:r>
          </a:p>
        </p:txBody>
      </p:sp>
    </p:spTree>
    <p:extLst>
      <p:ext uri="{BB962C8B-B14F-4D97-AF65-F5344CB8AC3E}">
        <p14:creationId xmlns:p14="http://schemas.microsoft.com/office/powerpoint/2010/main" val="392743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a:t>HLF Solution</a:t>
            </a:r>
            <a:br>
              <a:rPr lang="de-CH" sz="3200" b="1"/>
            </a:br>
            <a:r>
              <a:rPr lang="de-CH" sz="3200" b="1">
                <a:solidFill>
                  <a:schemeClr val="accent6"/>
                </a:solidFill>
              </a:rPr>
              <a:t>Simple case</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28</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8" name="Inhaltsplatzhalter 8">
            <a:extLst>
              <a:ext uri="{FF2B5EF4-FFF2-40B4-BE49-F238E27FC236}">
                <a16:creationId xmlns:a16="http://schemas.microsoft.com/office/drawing/2014/main" id="{F2EDADC7-C450-478D-9065-9885525676A4}"/>
              </a:ext>
            </a:extLst>
          </p:cNvPr>
          <p:cNvSpPr txBox="1">
            <a:spLocks/>
          </p:cNvSpPr>
          <p:nvPr/>
        </p:nvSpPr>
        <p:spPr>
          <a:xfrm>
            <a:off x="165059" y="1494363"/>
            <a:ext cx="8521741" cy="4688108"/>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en-US" sz="2000"/>
          </a:p>
          <a:p>
            <a:pPr algn="just"/>
            <a:endParaRPr lang="en-US" sz="2400"/>
          </a:p>
        </p:txBody>
      </p:sp>
      <p:pic>
        <p:nvPicPr>
          <p:cNvPr id="1026" name="Picture 2" descr="Grab Logo png transparent">
            <a:extLst>
              <a:ext uri="{FF2B5EF4-FFF2-40B4-BE49-F238E27FC236}">
                <a16:creationId xmlns:a16="http://schemas.microsoft.com/office/drawing/2014/main" id="{943AEB5B-1E6C-47D1-A13A-1226A7861A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029" y="5512637"/>
            <a:ext cx="1248167" cy="480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go-viet.vn/wp-content/uploads/2018/06/GOVIET_LOGO_HORI_4C.png">
            <a:extLst>
              <a:ext uri="{FF2B5EF4-FFF2-40B4-BE49-F238E27FC236}">
                <a16:creationId xmlns:a16="http://schemas.microsoft.com/office/drawing/2014/main" id="{70F1E9CB-0ED5-42CF-AB00-815D7DE438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8374" y="5608964"/>
            <a:ext cx="1715139" cy="4939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ners club, Cards, logotype, Credit cards, Pay Cards, card, Logo ">
            <a:extLst>
              <a:ext uri="{FF2B5EF4-FFF2-40B4-BE49-F238E27FC236}">
                <a16:creationId xmlns:a16="http://schemas.microsoft.com/office/drawing/2014/main" id="{194A8644-B28B-4570-B2C4-E8AC1CD335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8587" y="2187993"/>
            <a:ext cx="2066853" cy="20668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3ni230.web3nhat.net/data/media/167/files/14290920482829609695.png">
            <a:extLst>
              <a:ext uri="{FF2B5EF4-FFF2-40B4-BE49-F238E27FC236}">
                <a16:creationId xmlns:a16="http://schemas.microsoft.com/office/drawing/2014/main" id="{DC64B8ED-ED62-4453-9A3A-986E487277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9916" y="4476486"/>
            <a:ext cx="1592974" cy="150163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uilding Background">
            <a:extLst>
              <a:ext uri="{FF2B5EF4-FFF2-40B4-BE49-F238E27FC236}">
                <a16:creationId xmlns:a16="http://schemas.microsoft.com/office/drawing/2014/main" id="{75BBE30C-016F-4494-BDB6-82DBA9363C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045165"/>
            <a:ext cx="2190463" cy="21904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or: Curved 6">
            <a:extLst>
              <a:ext uri="{FF2B5EF4-FFF2-40B4-BE49-F238E27FC236}">
                <a16:creationId xmlns:a16="http://schemas.microsoft.com/office/drawing/2014/main" id="{5127D035-101D-4073-9DCE-3F0BC820F0B5}"/>
              </a:ext>
            </a:extLst>
          </p:cNvPr>
          <p:cNvCxnSpPr>
            <a:cxnSpLocks/>
            <a:stCxn id="1042" idx="2"/>
            <a:endCxn id="1040" idx="1"/>
          </p:cNvCxnSpPr>
          <p:nvPr/>
        </p:nvCxnSpPr>
        <p:spPr>
          <a:xfrm rot="16200000" flipH="1">
            <a:off x="2335337" y="3452723"/>
            <a:ext cx="991675" cy="255748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59210F9D-9F58-471E-BF91-7F845970CEEB}"/>
              </a:ext>
            </a:extLst>
          </p:cNvPr>
          <p:cNvCxnSpPr>
            <a:cxnSpLocks/>
            <a:stCxn id="1040" idx="3"/>
            <a:endCxn id="1034" idx="2"/>
          </p:cNvCxnSpPr>
          <p:nvPr/>
        </p:nvCxnSpPr>
        <p:spPr>
          <a:xfrm flipV="1">
            <a:off x="5702890" y="4254846"/>
            <a:ext cx="2149124" cy="97245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F3358E8-A026-43D8-B5B4-8431D7071263}"/>
              </a:ext>
            </a:extLst>
          </p:cNvPr>
          <p:cNvCxnSpPr>
            <a:cxnSpLocks/>
            <a:stCxn id="1034" idx="1"/>
            <a:endCxn id="1040" idx="3"/>
          </p:cNvCxnSpPr>
          <p:nvPr/>
        </p:nvCxnSpPr>
        <p:spPr>
          <a:xfrm rot="10800000" flipV="1">
            <a:off x="5702891" y="3221419"/>
            <a:ext cx="1115697" cy="200588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480B2751-9FEF-47CC-8A2E-31E51532E3E6}"/>
              </a:ext>
            </a:extLst>
          </p:cNvPr>
          <p:cNvCxnSpPr>
            <a:cxnSpLocks/>
            <a:stCxn id="1034" idx="0"/>
            <a:endCxn id="1042" idx="0"/>
          </p:cNvCxnSpPr>
          <p:nvPr/>
        </p:nvCxnSpPr>
        <p:spPr>
          <a:xfrm rot="16200000" flipV="1">
            <a:off x="4630809" y="-1033212"/>
            <a:ext cx="142828" cy="6299582"/>
          </a:xfrm>
          <a:prstGeom prst="curvedConnector3">
            <a:avLst>
              <a:gd name="adj1" fmla="val 26005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Inhaltsplatzhalter 2">
            <a:extLst>
              <a:ext uri="{FF2B5EF4-FFF2-40B4-BE49-F238E27FC236}">
                <a16:creationId xmlns:a16="http://schemas.microsoft.com/office/drawing/2014/main" id="{47A810D1-D974-48A6-A487-9D1B05C63FBF}"/>
              </a:ext>
            </a:extLst>
          </p:cNvPr>
          <p:cNvSpPr txBox="1">
            <a:spLocks/>
          </p:cNvSpPr>
          <p:nvPr/>
        </p:nvSpPr>
        <p:spPr>
          <a:xfrm>
            <a:off x="3695134" y="2219826"/>
            <a:ext cx="2190463"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a:latin typeface="Calibri (Body)"/>
              </a:rPr>
              <a:t>Consistency</a:t>
            </a:r>
          </a:p>
        </p:txBody>
      </p:sp>
      <p:sp>
        <p:nvSpPr>
          <p:cNvPr id="29" name="Inhaltsplatzhalter 2">
            <a:extLst>
              <a:ext uri="{FF2B5EF4-FFF2-40B4-BE49-F238E27FC236}">
                <a16:creationId xmlns:a16="http://schemas.microsoft.com/office/drawing/2014/main" id="{E8BCBFD0-E711-4A85-8AA2-9FE2B781988E}"/>
              </a:ext>
            </a:extLst>
          </p:cNvPr>
          <p:cNvSpPr txBox="1">
            <a:spLocks/>
          </p:cNvSpPr>
          <p:nvPr/>
        </p:nvSpPr>
        <p:spPr>
          <a:xfrm>
            <a:off x="2764822" y="2809078"/>
            <a:ext cx="3788378"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a:latin typeface="Calibri (Body)"/>
              </a:rPr>
              <a:t>Trace source of problems</a:t>
            </a:r>
          </a:p>
        </p:txBody>
      </p:sp>
      <p:sp>
        <p:nvSpPr>
          <p:cNvPr id="30" name="Inhaltsplatzhalter 2">
            <a:extLst>
              <a:ext uri="{FF2B5EF4-FFF2-40B4-BE49-F238E27FC236}">
                <a16:creationId xmlns:a16="http://schemas.microsoft.com/office/drawing/2014/main" id="{80F4FBC7-9D74-46F7-8EEB-090BFAF2C6B9}"/>
              </a:ext>
            </a:extLst>
          </p:cNvPr>
          <p:cNvSpPr txBox="1">
            <a:spLocks/>
          </p:cNvSpPr>
          <p:nvPr/>
        </p:nvSpPr>
        <p:spPr>
          <a:xfrm>
            <a:off x="2944741" y="3413311"/>
            <a:ext cx="3514963"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a:latin typeface="Calibri (Body)"/>
              </a:rPr>
              <a:t>Reduce overhead cost</a:t>
            </a:r>
          </a:p>
        </p:txBody>
      </p:sp>
      <p:sp>
        <p:nvSpPr>
          <p:cNvPr id="34" name="Inhaltsplatzhalter 2">
            <a:extLst>
              <a:ext uri="{FF2B5EF4-FFF2-40B4-BE49-F238E27FC236}">
                <a16:creationId xmlns:a16="http://schemas.microsoft.com/office/drawing/2014/main" id="{9E6FF3D2-028D-43E9-A741-D8C8BF20393A}"/>
              </a:ext>
            </a:extLst>
          </p:cNvPr>
          <p:cNvSpPr txBox="1">
            <a:spLocks/>
          </p:cNvSpPr>
          <p:nvPr/>
        </p:nvSpPr>
        <p:spPr>
          <a:xfrm>
            <a:off x="457200" y="4284954"/>
            <a:ext cx="2101321"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Food supplier (Restaurant)</a:t>
            </a:r>
          </a:p>
        </p:txBody>
      </p:sp>
      <p:sp>
        <p:nvSpPr>
          <p:cNvPr id="35" name="Inhaltsplatzhalter 2">
            <a:extLst>
              <a:ext uri="{FF2B5EF4-FFF2-40B4-BE49-F238E27FC236}">
                <a16:creationId xmlns:a16="http://schemas.microsoft.com/office/drawing/2014/main" id="{03E41241-AA07-4E5C-BDDC-BB651D97022D}"/>
              </a:ext>
            </a:extLst>
          </p:cNvPr>
          <p:cNvSpPr txBox="1">
            <a:spLocks/>
          </p:cNvSpPr>
          <p:nvPr/>
        </p:nvSpPr>
        <p:spPr>
          <a:xfrm>
            <a:off x="3845221" y="5908422"/>
            <a:ext cx="2101321"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Carrier</a:t>
            </a:r>
          </a:p>
          <a:p>
            <a:pPr marL="0" indent="0">
              <a:buNone/>
            </a:pPr>
            <a:r>
              <a:rPr lang="de-CH" sz="2700" dirty="0">
                <a:solidFill>
                  <a:srgbClr val="FF0000"/>
                </a:solidFill>
                <a:latin typeface="Calibri (Body)"/>
              </a:rPr>
              <a:t>(Shipper)</a:t>
            </a:r>
          </a:p>
        </p:txBody>
      </p:sp>
      <p:sp>
        <p:nvSpPr>
          <p:cNvPr id="36" name="Inhaltsplatzhalter 2">
            <a:extLst>
              <a:ext uri="{FF2B5EF4-FFF2-40B4-BE49-F238E27FC236}">
                <a16:creationId xmlns:a16="http://schemas.microsoft.com/office/drawing/2014/main" id="{87EC0F57-1D8F-4AA3-B085-4564828746D5}"/>
              </a:ext>
            </a:extLst>
          </p:cNvPr>
          <p:cNvSpPr txBox="1">
            <a:spLocks/>
          </p:cNvSpPr>
          <p:nvPr/>
        </p:nvSpPr>
        <p:spPr>
          <a:xfrm>
            <a:off x="7059665" y="4362142"/>
            <a:ext cx="2385322"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User</a:t>
            </a:r>
          </a:p>
          <a:p>
            <a:pPr marL="0" indent="0">
              <a:buNone/>
            </a:pPr>
            <a:r>
              <a:rPr lang="de-CH" sz="2700" dirty="0">
                <a:solidFill>
                  <a:srgbClr val="FF0000"/>
                </a:solidFill>
                <a:latin typeface="Calibri (Body)"/>
              </a:rPr>
              <a:t>(Government)</a:t>
            </a:r>
          </a:p>
        </p:txBody>
      </p:sp>
    </p:spTree>
    <p:extLst>
      <p:ext uri="{BB962C8B-B14F-4D97-AF65-F5344CB8AC3E}">
        <p14:creationId xmlns:p14="http://schemas.microsoft.com/office/powerpoint/2010/main" val="25861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4" grpId="0"/>
      <p:bldP spid="35"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HLF Solution</a:t>
            </a:r>
            <a:br>
              <a:rPr lang="de-CH" sz="3200" b="1" dirty="0"/>
            </a:br>
            <a:r>
              <a:rPr lang="de-CH" sz="3200" b="1" dirty="0">
                <a:solidFill>
                  <a:schemeClr val="accent6"/>
                </a:solidFill>
              </a:rPr>
              <a:t>Define business logic</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29</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8" name="Inhaltsplatzhalter 8">
            <a:extLst>
              <a:ext uri="{FF2B5EF4-FFF2-40B4-BE49-F238E27FC236}">
                <a16:creationId xmlns:a16="http://schemas.microsoft.com/office/drawing/2014/main" id="{F2EDADC7-C450-478D-9065-9885525676A4}"/>
              </a:ext>
            </a:extLst>
          </p:cNvPr>
          <p:cNvSpPr txBox="1">
            <a:spLocks/>
          </p:cNvSpPr>
          <p:nvPr/>
        </p:nvSpPr>
        <p:spPr>
          <a:xfrm>
            <a:off x="165059" y="1494363"/>
            <a:ext cx="8521741" cy="4688108"/>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en-US" sz="2000"/>
          </a:p>
          <a:p>
            <a:pPr algn="just"/>
            <a:endParaRPr lang="en-US" sz="2400"/>
          </a:p>
        </p:txBody>
      </p:sp>
      <p:pic>
        <p:nvPicPr>
          <p:cNvPr id="1034" name="Picture 10" descr="diners club, Cards, logotype, Credit cards, Pay Cards, card, Logo ">
            <a:extLst>
              <a:ext uri="{FF2B5EF4-FFF2-40B4-BE49-F238E27FC236}">
                <a16:creationId xmlns:a16="http://schemas.microsoft.com/office/drawing/2014/main" id="{194A8644-B28B-4570-B2C4-E8AC1CD335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8587" y="2187993"/>
            <a:ext cx="2066853" cy="20668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3ni230.web3nhat.net/data/media/167/files/14290920482829609695.png">
            <a:extLst>
              <a:ext uri="{FF2B5EF4-FFF2-40B4-BE49-F238E27FC236}">
                <a16:creationId xmlns:a16="http://schemas.microsoft.com/office/drawing/2014/main" id="{DC64B8ED-ED62-4453-9A3A-986E487277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9916" y="4476486"/>
            <a:ext cx="1592974" cy="150163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uilding Background">
            <a:extLst>
              <a:ext uri="{FF2B5EF4-FFF2-40B4-BE49-F238E27FC236}">
                <a16:creationId xmlns:a16="http://schemas.microsoft.com/office/drawing/2014/main" id="{75BBE30C-016F-4494-BDB6-82DBA9363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45165"/>
            <a:ext cx="2190463" cy="21904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or: Curved 6">
            <a:extLst>
              <a:ext uri="{FF2B5EF4-FFF2-40B4-BE49-F238E27FC236}">
                <a16:creationId xmlns:a16="http://schemas.microsoft.com/office/drawing/2014/main" id="{5127D035-101D-4073-9DCE-3F0BC820F0B5}"/>
              </a:ext>
            </a:extLst>
          </p:cNvPr>
          <p:cNvCxnSpPr>
            <a:cxnSpLocks/>
            <a:stCxn id="1042" idx="2"/>
            <a:endCxn id="1040" idx="1"/>
          </p:cNvCxnSpPr>
          <p:nvPr/>
        </p:nvCxnSpPr>
        <p:spPr>
          <a:xfrm rot="16200000" flipH="1">
            <a:off x="2335337" y="3452723"/>
            <a:ext cx="991675" cy="255748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59210F9D-9F58-471E-BF91-7F845970CEEB}"/>
              </a:ext>
            </a:extLst>
          </p:cNvPr>
          <p:cNvCxnSpPr>
            <a:cxnSpLocks/>
            <a:stCxn id="1040" idx="3"/>
            <a:endCxn id="1034" idx="2"/>
          </p:cNvCxnSpPr>
          <p:nvPr/>
        </p:nvCxnSpPr>
        <p:spPr>
          <a:xfrm flipV="1">
            <a:off x="5702890" y="4254846"/>
            <a:ext cx="2149124" cy="97245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F3358E8-A026-43D8-B5B4-8431D7071263}"/>
              </a:ext>
            </a:extLst>
          </p:cNvPr>
          <p:cNvCxnSpPr>
            <a:cxnSpLocks/>
            <a:stCxn id="1034" idx="1"/>
            <a:endCxn id="1040" idx="3"/>
          </p:cNvCxnSpPr>
          <p:nvPr/>
        </p:nvCxnSpPr>
        <p:spPr>
          <a:xfrm rot="10800000" flipV="1">
            <a:off x="5702891" y="3221419"/>
            <a:ext cx="1115697" cy="200588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480B2751-9FEF-47CC-8A2E-31E51532E3E6}"/>
              </a:ext>
            </a:extLst>
          </p:cNvPr>
          <p:cNvCxnSpPr>
            <a:cxnSpLocks/>
            <a:stCxn id="1034" idx="0"/>
            <a:endCxn id="1042" idx="0"/>
          </p:cNvCxnSpPr>
          <p:nvPr/>
        </p:nvCxnSpPr>
        <p:spPr>
          <a:xfrm rot="16200000" flipV="1">
            <a:off x="4630809" y="-1033212"/>
            <a:ext cx="142828" cy="6299582"/>
          </a:xfrm>
          <a:prstGeom prst="curvedConnector3">
            <a:avLst>
              <a:gd name="adj1" fmla="val 26005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Inhaltsplatzhalter 2">
            <a:extLst>
              <a:ext uri="{FF2B5EF4-FFF2-40B4-BE49-F238E27FC236}">
                <a16:creationId xmlns:a16="http://schemas.microsoft.com/office/drawing/2014/main" id="{9E6FF3D2-028D-43E9-A741-D8C8BF20393A}"/>
              </a:ext>
            </a:extLst>
          </p:cNvPr>
          <p:cNvSpPr txBox="1">
            <a:spLocks/>
          </p:cNvSpPr>
          <p:nvPr/>
        </p:nvSpPr>
        <p:spPr>
          <a:xfrm>
            <a:off x="2600902" y="2948462"/>
            <a:ext cx="2101321"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Food supplier (Restaurant)</a:t>
            </a:r>
          </a:p>
        </p:txBody>
      </p:sp>
      <p:sp>
        <p:nvSpPr>
          <p:cNvPr id="35" name="Inhaltsplatzhalter 2">
            <a:extLst>
              <a:ext uri="{FF2B5EF4-FFF2-40B4-BE49-F238E27FC236}">
                <a16:creationId xmlns:a16="http://schemas.microsoft.com/office/drawing/2014/main" id="{03E41241-AA07-4E5C-BDDC-BB651D97022D}"/>
              </a:ext>
            </a:extLst>
          </p:cNvPr>
          <p:cNvSpPr txBox="1">
            <a:spLocks/>
          </p:cNvSpPr>
          <p:nvPr/>
        </p:nvSpPr>
        <p:spPr>
          <a:xfrm>
            <a:off x="3845221" y="5908422"/>
            <a:ext cx="2101321"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Carrier</a:t>
            </a:r>
          </a:p>
          <a:p>
            <a:pPr marL="0" indent="0">
              <a:buNone/>
            </a:pPr>
            <a:r>
              <a:rPr lang="de-CH" sz="2700" dirty="0">
                <a:solidFill>
                  <a:srgbClr val="FF0000"/>
                </a:solidFill>
                <a:latin typeface="Calibri (Body)"/>
              </a:rPr>
              <a:t>(Shipper)</a:t>
            </a:r>
          </a:p>
        </p:txBody>
      </p:sp>
      <p:sp>
        <p:nvSpPr>
          <p:cNvPr id="36" name="Inhaltsplatzhalter 2">
            <a:extLst>
              <a:ext uri="{FF2B5EF4-FFF2-40B4-BE49-F238E27FC236}">
                <a16:creationId xmlns:a16="http://schemas.microsoft.com/office/drawing/2014/main" id="{87EC0F57-1D8F-4AA3-B085-4564828746D5}"/>
              </a:ext>
            </a:extLst>
          </p:cNvPr>
          <p:cNvSpPr txBox="1">
            <a:spLocks/>
          </p:cNvSpPr>
          <p:nvPr/>
        </p:nvSpPr>
        <p:spPr>
          <a:xfrm>
            <a:off x="7802020" y="4235627"/>
            <a:ext cx="2101321"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User</a:t>
            </a:r>
          </a:p>
        </p:txBody>
      </p:sp>
      <p:sp>
        <p:nvSpPr>
          <p:cNvPr id="20" name="Inhaltsplatzhalter 2">
            <a:extLst>
              <a:ext uri="{FF2B5EF4-FFF2-40B4-BE49-F238E27FC236}">
                <a16:creationId xmlns:a16="http://schemas.microsoft.com/office/drawing/2014/main" id="{AFEAC1BD-4B13-436D-ABDA-23BE71DDE0F7}"/>
              </a:ext>
            </a:extLst>
          </p:cNvPr>
          <p:cNvSpPr txBox="1">
            <a:spLocks/>
          </p:cNvSpPr>
          <p:nvPr/>
        </p:nvSpPr>
        <p:spPr>
          <a:xfrm>
            <a:off x="6395633" y="2010758"/>
            <a:ext cx="2291168" cy="476707"/>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chemeClr val="accent5"/>
                </a:solidFill>
                <a:latin typeface="Calibri (Body)"/>
              </a:rPr>
              <a:t>1. Order food</a:t>
            </a:r>
          </a:p>
        </p:txBody>
      </p:sp>
      <p:sp>
        <p:nvSpPr>
          <p:cNvPr id="21" name="Inhaltsplatzhalter 2">
            <a:extLst>
              <a:ext uri="{FF2B5EF4-FFF2-40B4-BE49-F238E27FC236}">
                <a16:creationId xmlns:a16="http://schemas.microsoft.com/office/drawing/2014/main" id="{8A42951C-62AB-4A2B-B70A-FD212468169F}"/>
              </a:ext>
            </a:extLst>
          </p:cNvPr>
          <p:cNvSpPr txBox="1">
            <a:spLocks/>
          </p:cNvSpPr>
          <p:nvPr/>
        </p:nvSpPr>
        <p:spPr>
          <a:xfrm>
            <a:off x="335890" y="4224361"/>
            <a:ext cx="2557485" cy="476707"/>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chemeClr val="accent5"/>
                </a:solidFill>
                <a:latin typeface="Calibri (Body)"/>
              </a:rPr>
              <a:t>3. Prepare food</a:t>
            </a:r>
          </a:p>
        </p:txBody>
      </p:sp>
      <p:sp>
        <p:nvSpPr>
          <p:cNvPr id="22" name="Inhaltsplatzhalter 2">
            <a:extLst>
              <a:ext uri="{FF2B5EF4-FFF2-40B4-BE49-F238E27FC236}">
                <a16:creationId xmlns:a16="http://schemas.microsoft.com/office/drawing/2014/main" id="{9BBE1A51-C9C3-4E94-A09E-9EB4A5A4BE9F}"/>
              </a:ext>
            </a:extLst>
          </p:cNvPr>
          <p:cNvSpPr txBox="1">
            <a:spLocks/>
          </p:cNvSpPr>
          <p:nvPr/>
        </p:nvSpPr>
        <p:spPr>
          <a:xfrm>
            <a:off x="335890" y="4821660"/>
            <a:ext cx="2387928" cy="476707"/>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chemeClr val="accent5"/>
                </a:solidFill>
                <a:latin typeface="Calibri (Body)"/>
              </a:rPr>
              <a:t>4. Deliver food to Carrier</a:t>
            </a:r>
          </a:p>
        </p:txBody>
      </p:sp>
      <p:sp>
        <p:nvSpPr>
          <p:cNvPr id="23" name="Inhaltsplatzhalter 2">
            <a:extLst>
              <a:ext uri="{FF2B5EF4-FFF2-40B4-BE49-F238E27FC236}">
                <a16:creationId xmlns:a16="http://schemas.microsoft.com/office/drawing/2014/main" id="{32B3EA2E-2578-4D63-AC52-4534D4FF118C}"/>
              </a:ext>
            </a:extLst>
          </p:cNvPr>
          <p:cNvSpPr txBox="1">
            <a:spLocks/>
          </p:cNvSpPr>
          <p:nvPr/>
        </p:nvSpPr>
        <p:spPr>
          <a:xfrm>
            <a:off x="5702890" y="5214531"/>
            <a:ext cx="2694876" cy="476707"/>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chemeClr val="accent5"/>
                </a:solidFill>
                <a:latin typeface="Calibri (Body)"/>
              </a:rPr>
              <a:t>5. Confirmation</a:t>
            </a:r>
          </a:p>
        </p:txBody>
      </p:sp>
      <p:sp>
        <p:nvSpPr>
          <p:cNvPr id="24" name="Inhaltsplatzhalter 2">
            <a:extLst>
              <a:ext uri="{FF2B5EF4-FFF2-40B4-BE49-F238E27FC236}">
                <a16:creationId xmlns:a16="http://schemas.microsoft.com/office/drawing/2014/main" id="{C14D3E0D-0AD3-4896-BBD6-CC86824F19F5}"/>
              </a:ext>
            </a:extLst>
          </p:cNvPr>
          <p:cNvSpPr txBox="1">
            <a:spLocks/>
          </p:cNvSpPr>
          <p:nvPr/>
        </p:nvSpPr>
        <p:spPr>
          <a:xfrm>
            <a:off x="457199" y="1385154"/>
            <a:ext cx="3536732" cy="476707"/>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chemeClr val="accent5"/>
                </a:solidFill>
                <a:latin typeface="Calibri (Body)"/>
              </a:rPr>
              <a:t>2. Order confirmation</a:t>
            </a:r>
          </a:p>
        </p:txBody>
      </p:sp>
      <p:sp>
        <p:nvSpPr>
          <p:cNvPr id="27" name="Inhaltsplatzhalter 2">
            <a:extLst>
              <a:ext uri="{FF2B5EF4-FFF2-40B4-BE49-F238E27FC236}">
                <a16:creationId xmlns:a16="http://schemas.microsoft.com/office/drawing/2014/main" id="{AFA076BA-2965-42F1-A854-9ADEDFD08CAB}"/>
              </a:ext>
            </a:extLst>
          </p:cNvPr>
          <p:cNvSpPr txBox="1">
            <a:spLocks/>
          </p:cNvSpPr>
          <p:nvPr/>
        </p:nvSpPr>
        <p:spPr>
          <a:xfrm>
            <a:off x="5673666" y="5619956"/>
            <a:ext cx="3396762" cy="476707"/>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chemeClr val="accent5"/>
                </a:solidFill>
                <a:latin typeface="Calibri (Body)"/>
              </a:rPr>
              <a:t>6. Deliver food to user</a:t>
            </a:r>
          </a:p>
        </p:txBody>
      </p:sp>
      <p:sp>
        <p:nvSpPr>
          <p:cNvPr id="28" name="Inhaltsplatzhalter 2">
            <a:extLst>
              <a:ext uri="{FF2B5EF4-FFF2-40B4-BE49-F238E27FC236}">
                <a16:creationId xmlns:a16="http://schemas.microsoft.com/office/drawing/2014/main" id="{A9C5141C-B64F-4444-8EB3-708B434D2EE4}"/>
              </a:ext>
            </a:extLst>
          </p:cNvPr>
          <p:cNvSpPr txBox="1">
            <a:spLocks/>
          </p:cNvSpPr>
          <p:nvPr/>
        </p:nvSpPr>
        <p:spPr>
          <a:xfrm>
            <a:off x="6248902" y="3966991"/>
            <a:ext cx="2694876" cy="476707"/>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chemeClr val="accent5"/>
                </a:solidFill>
                <a:latin typeface="Calibri (Body)"/>
              </a:rPr>
              <a:t>7. Confirm</a:t>
            </a:r>
          </a:p>
        </p:txBody>
      </p:sp>
      <p:sp>
        <p:nvSpPr>
          <p:cNvPr id="29" name="Inhaltsplatzhalter 2">
            <a:extLst>
              <a:ext uri="{FF2B5EF4-FFF2-40B4-BE49-F238E27FC236}">
                <a16:creationId xmlns:a16="http://schemas.microsoft.com/office/drawing/2014/main" id="{61E734C6-B708-4509-BA02-7568D988AC06}"/>
              </a:ext>
            </a:extLst>
          </p:cNvPr>
          <p:cNvSpPr txBox="1">
            <a:spLocks/>
          </p:cNvSpPr>
          <p:nvPr/>
        </p:nvSpPr>
        <p:spPr>
          <a:xfrm>
            <a:off x="4109916" y="1329761"/>
            <a:ext cx="2291168" cy="476707"/>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chemeClr val="accent5"/>
                </a:solidFill>
                <a:latin typeface="Calibri (Body)"/>
              </a:rPr>
              <a:t>8. Feedback</a:t>
            </a:r>
          </a:p>
        </p:txBody>
      </p:sp>
    </p:spTree>
    <p:extLst>
      <p:ext uri="{BB962C8B-B14F-4D97-AF65-F5344CB8AC3E}">
        <p14:creationId xmlns:p14="http://schemas.microsoft.com/office/powerpoint/2010/main" val="339462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Autofit/>
          </a:bodyPr>
          <a:lstStyle/>
          <a:p>
            <a:r>
              <a:rPr lang="de-CH" sz="3200" b="1" dirty="0"/>
              <a:t>Introduction</a:t>
            </a:r>
            <a:br>
              <a:rPr lang="de-CH" sz="3200" b="1" dirty="0"/>
            </a:br>
            <a:r>
              <a:rPr lang="de-CH" sz="3200" b="1" dirty="0">
                <a:solidFill>
                  <a:schemeClr val="accent6"/>
                </a:solidFill>
              </a:rPr>
              <a:t>Agriculture Supply Chain problems</a:t>
            </a:r>
          </a:p>
        </p:txBody>
      </p:sp>
      <p:sp>
        <p:nvSpPr>
          <p:cNvPr id="9" name="Inhaltsplatzhalter 8"/>
          <p:cNvSpPr>
            <a:spLocks noGrp="1"/>
          </p:cNvSpPr>
          <p:nvPr>
            <p:ph idx="1"/>
          </p:nvPr>
        </p:nvSpPr>
        <p:spPr>
          <a:xfrm>
            <a:off x="971600" y="1600200"/>
            <a:ext cx="7715200" cy="4205064"/>
          </a:xfrm>
        </p:spPr>
        <p:txBody>
          <a:bodyPr>
            <a:normAutofit/>
          </a:bodyPr>
          <a:lstStyle/>
          <a:p>
            <a:r>
              <a:rPr lang="de-CH" dirty="0"/>
              <a:t>Food contamination, lack of origin</a:t>
            </a:r>
          </a:p>
          <a:p>
            <a:endParaRPr lang="de-CH" dirty="0"/>
          </a:p>
        </p:txBody>
      </p:sp>
      <p:sp>
        <p:nvSpPr>
          <p:cNvPr id="3" name="Fußzeilenplatzhalter 2"/>
          <p:cNvSpPr>
            <a:spLocks noGrp="1"/>
          </p:cNvSpPr>
          <p:nvPr>
            <p:ph type="ftr" sz="quarter" idx="11"/>
          </p:nvPr>
        </p:nvSpPr>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Oval 2"/>
          <p:cNvSpPr>
            <a:spLocks noChangeAspect="1" noChangeArrowheads="1"/>
          </p:cNvSpPr>
          <p:nvPr>
            <p:custDataLst>
              <p:tags r:id="rId1"/>
            </p:custDataLst>
          </p:nvPr>
        </p:nvSpPr>
        <p:spPr bwMode="auto">
          <a:xfrm>
            <a:off x="611560" y="1628800"/>
            <a:ext cx="504000" cy="504000"/>
          </a:xfrm>
          <a:prstGeom prst="ellipse">
            <a:avLst/>
          </a:prstGeom>
          <a:solidFill>
            <a:schemeClr val="accent5"/>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lnSpc>
                <a:spcPct val="100000"/>
              </a:lnSpc>
              <a:spcBef>
                <a:spcPct val="0"/>
              </a:spcBef>
              <a:buClrTx/>
              <a:buSzPct val="115000"/>
              <a:buFont typeface="Symbol" pitchFamily="18" charset="2"/>
              <a:buNone/>
            </a:pPr>
            <a:r>
              <a:rPr lang="en-AU" sz="2800" b="1" dirty="0">
                <a:solidFill>
                  <a:schemeClr val="bg1"/>
                </a:solidFill>
              </a:rPr>
              <a:t>1</a:t>
            </a:r>
          </a:p>
        </p:txBody>
      </p:sp>
      <p:pic>
        <p:nvPicPr>
          <p:cNvPr id="1026" name="Picture 2" descr="Supply Chain and Blockchain: A Dynamic Duo Blockchain and supply chain">
            <a:extLst>
              <a:ext uri="{FF2B5EF4-FFF2-40B4-BE49-F238E27FC236}">
                <a16:creationId xmlns:a16="http://schemas.microsoft.com/office/drawing/2014/main" id="{30F072B3-9E68-4119-8638-643F9F66B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2352450"/>
            <a:ext cx="352425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Ã¬nh áº£nh thá»t lá»£n ná»i háº¡ch nhÆ° háº¡t gáº¡o ÄÆ°á»£c phá»¥ huynh truyá»n tay nhau. áº¢nh: PHCC">
            <a:extLst>
              <a:ext uri="{FF2B5EF4-FFF2-40B4-BE49-F238E27FC236}">
                <a16:creationId xmlns:a16="http://schemas.microsoft.com/office/drawing/2014/main" id="{47DC3A12-1A2B-4AA3-A93A-C399072D2E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0" descr="HÃ¬nh áº£nh thá»t lá»£n ná»i háº¡ch nhÆ° háº¡t gáº¡o ÄÆ°á»£c phá»¥ huynh truyá»n tay nhau. áº¢nh: PHCC">
            <a:extLst>
              <a:ext uri="{FF2B5EF4-FFF2-40B4-BE49-F238E27FC236}">
                <a16:creationId xmlns:a16="http://schemas.microsoft.com/office/drawing/2014/main" id="{5D4342B1-FBE7-42FA-9476-34312AFECD23}"/>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dirty="0"/>
              <a:t>HLF Solution</a:t>
            </a:r>
            <a:br>
              <a:rPr lang="de-CH" sz="3200" b="1" dirty="0"/>
            </a:br>
            <a:r>
              <a:rPr lang="de-CH" sz="3200" b="1" dirty="0">
                <a:solidFill>
                  <a:schemeClr val="accent6"/>
                </a:solidFill>
              </a:rPr>
              <a:t>Setup and Deploy</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30</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1034" name="Picture 10" descr="diners club, Cards, logotype, Credit cards, Pay Cards, card, Logo ">
            <a:extLst>
              <a:ext uri="{FF2B5EF4-FFF2-40B4-BE49-F238E27FC236}">
                <a16:creationId xmlns:a16="http://schemas.microsoft.com/office/drawing/2014/main" id="{194A8644-B28B-4570-B2C4-E8AC1CD335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8587" y="1381365"/>
            <a:ext cx="2066853" cy="20668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3ni230.web3nhat.net/data/media/167/files/14290920482829609695.png">
            <a:extLst>
              <a:ext uri="{FF2B5EF4-FFF2-40B4-BE49-F238E27FC236}">
                <a16:creationId xmlns:a16="http://schemas.microsoft.com/office/drawing/2014/main" id="{DC64B8ED-ED62-4453-9A3A-986E487277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681" y="1767486"/>
            <a:ext cx="1592974" cy="150163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uilding Background">
            <a:extLst>
              <a:ext uri="{FF2B5EF4-FFF2-40B4-BE49-F238E27FC236}">
                <a16:creationId xmlns:a16="http://schemas.microsoft.com/office/drawing/2014/main" id="{75BBE30C-016F-4494-BDB6-82DBA9363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38537"/>
            <a:ext cx="2190463" cy="2190463"/>
          </a:xfrm>
          <a:prstGeom prst="rect">
            <a:avLst/>
          </a:prstGeom>
          <a:noFill/>
          <a:extLst>
            <a:ext uri="{909E8E84-426E-40DD-AFC4-6F175D3DCCD1}">
              <a14:hiddenFill xmlns:a14="http://schemas.microsoft.com/office/drawing/2010/main">
                <a:solidFill>
                  <a:srgbClr val="FFFFFF"/>
                </a:solidFill>
              </a14:hiddenFill>
            </a:ext>
          </a:extLst>
        </p:spPr>
      </p:pic>
      <p:sp>
        <p:nvSpPr>
          <p:cNvPr id="34" name="Inhaltsplatzhalter 2">
            <a:extLst>
              <a:ext uri="{FF2B5EF4-FFF2-40B4-BE49-F238E27FC236}">
                <a16:creationId xmlns:a16="http://schemas.microsoft.com/office/drawing/2014/main" id="{9E6FF3D2-028D-43E9-A741-D8C8BF20393A}"/>
              </a:ext>
            </a:extLst>
          </p:cNvPr>
          <p:cNvSpPr txBox="1">
            <a:spLocks/>
          </p:cNvSpPr>
          <p:nvPr/>
        </p:nvSpPr>
        <p:spPr>
          <a:xfrm>
            <a:off x="457200" y="3478326"/>
            <a:ext cx="2101321"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Food supplier (Restaurant)</a:t>
            </a:r>
          </a:p>
        </p:txBody>
      </p:sp>
      <p:sp>
        <p:nvSpPr>
          <p:cNvPr id="35" name="Inhaltsplatzhalter 2">
            <a:extLst>
              <a:ext uri="{FF2B5EF4-FFF2-40B4-BE49-F238E27FC236}">
                <a16:creationId xmlns:a16="http://schemas.microsoft.com/office/drawing/2014/main" id="{03E41241-AA07-4E5C-BDDC-BB651D97022D}"/>
              </a:ext>
            </a:extLst>
          </p:cNvPr>
          <p:cNvSpPr txBox="1">
            <a:spLocks/>
          </p:cNvSpPr>
          <p:nvPr/>
        </p:nvSpPr>
        <p:spPr>
          <a:xfrm>
            <a:off x="4107800" y="3389410"/>
            <a:ext cx="2101321"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Carrier</a:t>
            </a:r>
          </a:p>
          <a:p>
            <a:pPr marL="0" indent="0">
              <a:buNone/>
            </a:pPr>
            <a:r>
              <a:rPr lang="de-CH" sz="2700" dirty="0">
                <a:solidFill>
                  <a:srgbClr val="FF0000"/>
                </a:solidFill>
                <a:latin typeface="Calibri (Body)"/>
              </a:rPr>
              <a:t>(Shipper)</a:t>
            </a:r>
          </a:p>
        </p:txBody>
      </p:sp>
      <p:sp>
        <p:nvSpPr>
          <p:cNvPr id="22" name="Inhaltsplatzhalter 2">
            <a:extLst>
              <a:ext uri="{FF2B5EF4-FFF2-40B4-BE49-F238E27FC236}">
                <a16:creationId xmlns:a16="http://schemas.microsoft.com/office/drawing/2014/main" id="{AA51AD22-8BE8-4A61-94F3-959BB865AD0D}"/>
              </a:ext>
            </a:extLst>
          </p:cNvPr>
          <p:cNvSpPr txBox="1">
            <a:spLocks/>
          </p:cNvSpPr>
          <p:nvPr/>
        </p:nvSpPr>
        <p:spPr>
          <a:xfrm>
            <a:off x="7000193" y="3407533"/>
            <a:ext cx="2306413" cy="856516"/>
          </a:xfrm>
          <a:prstGeom prst="rect">
            <a:avLst/>
          </a:prstGeom>
        </p:spPr>
        <p:txBody>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700" dirty="0">
                <a:solidFill>
                  <a:srgbClr val="FF0000"/>
                </a:solidFill>
                <a:latin typeface="Calibri (Body)"/>
              </a:rPr>
              <a:t>User</a:t>
            </a:r>
          </a:p>
          <a:p>
            <a:pPr marL="0" indent="0">
              <a:buNone/>
            </a:pPr>
            <a:r>
              <a:rPr lang="de-CH" sz="2700" dirty="0">
                <a:solidFill>
                  <a:srgbClr val="FF0000"/>
                </a:solidFill>
                <a:latin typeface="Calibri (Body)"/>
              </a:rPr>
              <a:t>(Government)</a:t>
            </a:r>
          </a:p>
        </p:txBody>
      </p:sp>
      <p:sp>
        <p:nvSpPr>
          <p:cNvPr id="6" name="Rectangle: Rounded Corners 5">
            <a:extLst>
              <a:ext uri="{FF2B5EF4-FFF2-40B4-BE49-F238E27FC236}">
                <a16:creationId xmlns:a16="http://schemas.microsoft.com/office/drawing/2014/main" id="{DDF31999-752D-4535-8945-3AD3BAC57E07}"/>
              </a:ext>
            </a:extLst>
          </p:cNvPr>
          <p:cNvSpPr/>
          <p:nvPr/>
        </p:nvSpPr>
        <p:spPr>
          <a:xfrm>
            <a:off x="1807194" y="4480282"/>
            <a:ext cx="715232" cy="540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27" name="Rectangle: Rounded Corners 26">
            <a:extLst>
              <a:ext uri="{FF2B5EF4-FFF2-40B4-BE49-F238E27FC236}">
                <a16:creationId xmlns:a16="http://schemas.microsoft.com/office/drawing/2014/main" id="{43614CE3-AAB7-4AD8-9870-85B628EF3595}"/>
              </a:ext>
            </a:extLst>
          </p:cNvPr>
          <p:cNvSpPr/>
          <p:nvPr/>
        </p:nvSpPr>
        <p:spPr>
          <a:xfrm>
            <a:off x="5265260" y="4464292"/>
            <a:ext cx="715232" cy="540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31" name="Rectangle: Rounded Corners 30">
            <a:extLst>
              <a:ext uri="{FF2B5EF4-FFF2-40B4-BE49-F238E27FC236}">
                <a16:creationId xmlns:a16="http://schemas.microsoft.com/office/drawing/2014/main" id="{82B56FB8-6FD6-4D93-95B0-52A29CFD8EDB}"/>
              </a:ext>
            </a:extLst>
          </p:cNvPr>
          <p:cNvSpPr/>
          <p:nvPr/>
        </p:nvSpPr>
        <p:spPr>
          <a:xfrm>
            <a:off x="8153399" y="4483020"/>
            <a:ext cx="715232" cy="540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32" name="Rectangle: Rounded Corners 31">
            <a:extLst>
              <a:ext uri="{FF2B5EF4-FFF2-40B4-BE49-F238E27FC236}">
                <a16:creationId xmlns:a16="http://schemas.microsoft.com/office/drawing/2014/main" id="{5C1E8F9F-D842-48CC-9181-402406111454}"/>
              </a:ext>
            </a:extLst>
          </p:cNvPr>
          <p:cNvSpPr/>
          <p:nvPr/>
        </p:nvSpPr>
        <p:spPr>
          <a:xfrm>
            <a:off x="1807194" y="5231606"/>
            <a:ext cx="715232" cy="5405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CA1</a:t>
            </a:r>
          </a:p>
        </p:txBody>
      </p:sp>
      <p:sp>
        <p:nvSpPr>
          <p:cNvPr id="33" name="Rectangle: Rounded Corners 32">
            <a:extLst>
              <a:ext uri="{FF2B5EF4-FFF2-40B4-BE49-F238E27FC236}">
                <a16:creationId xmlns:a16="http://schemas.microsoft.com/office/drawing/2014/main" id="{4ADE8888-807D-40F3-A67A-C10EB853AFAF}"/>
              </a:ext>
            </a:extLst>
          </p:cNvPr>
          <p:cNvSpPr/>
          <p:nvPr/>
        </p:nvSpPr>
        <p:spPr>
          <a:xfrm>
            <a:off x="5242039" y="5223169"/>
            <a:ext cx="715232" cy="5405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CA2</a:t>
            </a:r>
          </a:p>
        </p:txBody>
      </p:sp>
      <p:sp>
        <p:nvSpPr>
          <p:cNvPr id="37" name="Rectangle: Rounded Corners 36">
            <a:extLst>
              <a:ext uri="{FF2B5EF4-FFF2-40B4-BE49-F238E27FC236}">
                <a16:creationId xmlns:a16="http://schemas.microsoft.com/office/drawing/2014/main" id="{37168A85-4957-488B-8CA2-C0D31E0860EA}"/>
              </a:ext>
            </a:extLst>
          </p:cNvPr>
          <p:cNvSpPr/>
          <p:nvPr/>
        </p:nvSpPr>
        <p:spPr>
          <a:xfrm>
            <a:off x="8153688" y="5190015"/>
            <a:ext cx="715232" cy="5405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CA3</a:t>
            </a:r>
          </a:p>
        </p:txBody>
      </p:sp>
      <p:sp>
        <p:nvSpPr>
          <p:cNvPr id="38" name="Rectangle: Rounded Corners 37">
            <a:extLst>
              <a:ext uri="{FF2B5EF4-FFF2-40B4-BE49-F238E27FC236}">
                <a16:creationId xmlns:a16="http://schemas.microsoft.com/office/drawing/2014/main" id="{28017B71-B041-4220-8711-23E5C79EB51D}"/>
              </a:ext>
            </a:extLst>
          </p:cNvPr>
          <p:cNvSpPr/>
          <p:nvPr/>
        </p:nvSpPr>
        <p:spPr>
          <a:xfrm>
            <a:off x="552562" y="5213737"/>
            <a:ext cx="949295" cy="5405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L0 / S0</a:t>
            </a:r>
          </a:p>
        </p:txBody>
      </p:sp>
      <p:sp>
        <p:nvSpPr>
          <p:cNvPr id="39" name="Rectangle: Rounded Corners 38">
            <a:extLst>
              <a:ext uri="{FF2B5EF4-FFF2-40B4-BE49-F238E27FC236}">
                <a16:creationId xmlns:a16="http://schemas.microsoft.com/office/drawing/2014/main" id="{A7E5702D-F834-44DB-92EE-DC9A348D7C6A}"/>
              </a:ext>
            </a:extLst>
          </p:cNvPr>
          <p:cNvSpPr/>
          <p:nvPr/>
        </p:nvSpPr>
        <p:spPr>
          <a:xfrm>
            <a:off x="4006681" y="5225452"/>
            <a:ext cx="949295" cy="5405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L0 / S0</a:t>
            </a:r>
          </a:p>
        </p:txBody>
      </p:sp>
      <p:sp>
        <p:nvSpPr>
          <p:cNvPr id="40" name="Rectangle: Rounded Corners 39">
            <a:extLst>
              <a:ext uri="{FF2B5EF4-FFF2-40B4-BE49-F238E27FC236}">
                <a16:creationId xmlns:a16="http://schemas.microsoft.com/office/drawing/2014/main" id="{000984B1-4361-4B48-8C87-9816DF85FFF9}"/>
              </a:ext>
            </a:extLst>
          </p:cNvPr>
          <p:cNvSpPr/>
          <p:nvPr/>
        </p:nvSpPr>
        <p:spPr>
          <a:xfrm>
            <a:off x="6938448" y="5204130"/>
            <a:ext cx="949295" cy="5405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L0 / S0</a:t>
            </a:r>
          </a:p>
        </p:txBody>
      </p:sp>
      <p:sp>
        <p:nvSpPr>
          <p:cNvPr id="41" name="Rectangle: Rounded Corners 40">
            <a:extLst>
              <a:ext uri="{FF2B5EF4-FFF2-40B4-BE49-F238E27FC236}">
                <a16:creationId xmlns:a16="http://schemas.microsoft.com/office/drawing/2014/main" id="{BCFDCF38-62D9-49F3-947F-C748CD14557A}"/>
              </a:ext>
            </a:extLst>
          </p:cNvPr>
          <p:cNvSpPr/>
          <p:nvPr/>
        </p:nvSpPr>
        <p:spPr>
          <a:xfrm>
            <a:off x="457200" y="5855842"/>
            <a:ext cx="8229600" cy="540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Channel 0</a:t>
            </a:r>
          </a:p>
        </p:txBody>
      </p:sp>
      <p:sp>
        <p:nvSpPr>
          <p:cNvPr id="42" name="Rectangle: Rounded Corners 41">
            <a:extLst>
              <a:ext uri="{FF2B5EF4-FFF2-40B4-BE49-F238E27FC236}">
                <a16:creationId xmlns:a16="http://schemas.microsoft.com/office/drawing/2014/main" id="{5682028D-59D0-4BC0-BBE8-D7F6BDB0C124}"/>
              </a:ext>
            </a:extLst>
          </p:cNvPr>
          <p:cNvSpPr/>
          <p:nvPr/>
        </p:nvSpPr>
        <p:spPr>
          <a:xfrm>
            <a:off x="509808" y="4524188"/>
            <a:ext cx="715232" cy="5405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O1</a:t>
            </a:r>
          </a:p>
        </p:txBody>
      </p:sp>
      <p:sp>
        <p:nvSpPr>
          <p:cNvPr id="43" name="Rectangle: Rounded Corners 42">
            <a:extLst>
              <a:ext uri="{FF2B5EF4-FFF2-40B4-BE49-F238E27FC236}">
                <a16:creationId xmlns:a16="http://schemas.microsoft.com/office/drawing/2014/main" id="{0E66AB5E-BCB4-421F-A5C8-16E515DD961D}"/>
              </a:ext>
            </a:extLst>
          </p:cNvPr>
          <p:cNvSpPr/>
          <p:nvPr/>
        </p:nvSpPr>
        <p:spPr>
          <a:xfrm>
            <a:off x="4006681" y="4496558"/>
            <a:ext cx="715232" cy="5405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O2</a:t>
            </a:r>
          </a:p>
        </p:txBody>
      </p:sp>
      <p:sp>
        <p:nvSpPr>
          <p:cNvPr id="44" name="Rectangle: Rounded Corners 43">
            <a:extLst>
              <a:ext uri="{FF2B5EF4-FFF2-40B4-BE49-F238E27FC236}">
                <a16:creationId xmlns:a16="http://schemas.microsoft.com/office/drawing/2014/main" id="{9D14384D-038B-44BA-987D-B39744FAA6CA}"/>
              </a:ext>
            </a:extLst>
          </p:cNvPr>
          <p:cNvSpPr/>
          <p:nvPr/>
        </p:nvSpPr>
        <p:spPr>
          <a:xfrm>
            <a:off x="7000193" y="4510373"/>
            <a:ext cx="715232" cy="5405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O3</a:t>
            </a:r>
          </a:p>
        </p:txBody>
      </p:sp>
    </p:spTree>
    <p:extLst>
      <p:ext uri="{BB962C8B-B14F-4D97-AF65-F5344CB8AC3E}">
        <p14:creationId xmlns:p14="http://schemas.microsoft.com/office/powerpoint/2010/main" val="41396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31" grpId="0" animBg="1"/>
      <p:bldP spid="32" grpId="0" animBg="1"/>
      <p:bldP spid="33"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dirty="0"/>
              <a:t>Summary</a:t>
            </a:r>
            <a:endParaRPr lang="de-CH" sz="3200" b="1" dirty="0">
              <a:solidFill>
                <a:schemeClr val="accent6"/>
              </a:solidFill>
            </a:endParaRPr>
          </a:p>
        </p:txBody>
      </p:sp>
      <p:sp>
        <p:nvSpPr>
          <p:cNvPr id="3" name="Fußzeilenplatzhalter 2"/>
          <p:cNvSpPr>
            <a:spLocks noGrp="1"/>
          </p:cNvSpPr>
          <p:nvPr>
            <p:ph type="ftr" sz="quarter" idx="11"/>
          </p:nvPr>
        </p:nvSpPr>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31</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10" name="Inhaltsplatzhalter 2">
            <a:extLst>
              <a:ext uri="{FF2B5EF4-FFF2-40B4-BE49-F238E27FC236}">
                <a16:creationId xmlns:a16="http://schemas.microsoft.com/office/drawing/2014/main" id="{A25D2D31-8733-4424-90F9-C26BBD426C52}"/>
              </a:ext>
            </a:extLst>
          </p:cNvPr>
          <p:cNvSpPr>
            <a:spLocks noGrp="1"/>
          </p:cNvSpPr>
          <p:nvPr>
            <p:ph idx="1"/>
          </p:nvPr>
        </p:nvSpPr>
        <p:spPr>
          <a:xfrm>
            <a:off x="457200" y="1600200"/>
            <a:ext cx="8229600" cy="4493096"/>
          </a:xfrm>
        </p:spPr>
        <p:txBody>
          <a:bodyPr/>
          <a:lstStyle/>
          <a:p>
            <a:r>
              <a:rPr lang="de-CH" sz="2700" dirty="0">
                <a:latin typeface="Calibri (Body)"/>
              </a:rPr>
              <a:t>In this session, we talked about:</a:t>
            </a:r>
          </a:p>
          <a:p>
            <a:pPr lvl="1"/>
            <a:r>
              <a:rPr lang="de-CH" sz="2400" dirty="0">
                <a:latin typeface="Calibri (Body)"/>
              </a:rPr>
              <a:t>How differences between public blockchain and private blockchain ?</a:t>
            </a:r>
          </a:p>
          <a:p>
            <a:pPr lvl="1"/>
            <a:r>
              <a:rPr lang="de-CH" sz="2400" dirty="0">
                <a:latin typeface="Calibri (Body)"/>
              </a:rPr>
              <a:t>What is Hyperledger Fabric platform ? What can it does ? How it different from other Blockchain ?  </a:t>
            </a:r>
          </a:p>
          <a:p>
            <a:pPr lvl="1"/>
            <a:r>
              <a:rPr lang="de-CH" sz="2400" dirty="0">
                <a:latin typeface="Calibri (Body)"/>
              </a:rPr>
              <a:t>3-tier architecture for developing application</a:t>
            </a:r>
          </a:p>
          <a:p>
            <a:pPr lvl="1"/>
            <a:r>
              <a:rPr lang="de-CH" sz="2400" dirty="0">
                <a:latin typeface="Calibri (Body)"/>
              </a:rPr>
              <a:t>A simple demo using HLF for supply chain process leverage </a:t>
            </a:r>
          </a:p>
          <a:p>
            <a:pPr lvl="1"/>
            <a:r>
              <a:rPr lang="de-CH" sz="2400" dirty="0">
                <a:latin typeface="Calibri (Body)"/>
              </a:rPr>
              <a:t>How to approach HLF solution with your business.</a:t>
            </a:r>
          </a:p>
          <a:p>
            <a:pPr lvl="1"/>
            <a:r>
              <a:rPr lang="de-CH" sz="2400" dirty="0">
                <a:latin typeface="Calibri (Body)"/>
              </a:rPr>
              <a:t>A simple case</a:t>
            </a:r>
          </a:p>
        </p:txBody>
      </p:sp>
    </p:spTree>
    <p:extLst>
      <p:ext uri="{BB962C8B-B14F-4D97-AF65-F5344CB8AC3E}">
        <p14:creationId xmlns:p14="http://schemas.microsoft.com/office/powerpoint/2010/main" val="19851640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dirty="0"/>
              <a:t>References</a:t>
            </a:r>
            <a:endParaRPr lang="de-CH" sz="3200" b="1" dirty="0">
              <a:solidFill>
                <a:schemeClr val="accent6"/>
              </a:solidFill>
            </a:endParaRPr>
          </a:p>
        </p:txBody>
      </p:sp>
      <p:sp>
        <p:nvSpPr>
          <p:cNvPr id="3" name="Fußzeilenplatzhalter 2"/>
          <p:cNvSpPr>
            <a:spLocks noGrp="1"/>
          </p:cNvSpPr>
          <p:nvPr>
            <p:ph type="ftr" sz="quarter" idx="11"/>
          </p:nvPr>
        </p:nvSpPr>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32</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10" name="Inhaltsplatzhalter 2">
            <a:extLst>
              <a:ext uri="{FF2B5EF4-FFF2-40B4-BE49-F238E27FC236}">
                <a16:creationId xmlns:a16="http://schemas.microsoft.com/office/drawing/2014/main" id="{A25D2D31-8733-4424-90F9-C26BBD426C52}"/>
              </a:ext>
            </a:extLst>
          </p:cNvPr>
          <p:cNvSpPr>
            <a:spLocks noGrp="1"/>
          </p:cNvSpPr>
          <p:nvPr>
            <p:ph idx="1"/>
          </p:nvPr>
        </p:nvSpPr>
        <p:spPr>
          <a:xfrm>
            <a:off x="457200" y="1600200"/>
            <a:ext cx="8229600" cy="4493096"/>
          </a:xfrm>
        </p:spPr>
        <p:txBody>
          <a:bodyPr>
            <a:normAutofit/>
          </a:bodyPr>
          <a:lstStyle/>
          <a:p>
            <a:r>
              <a:rPr lang="de-CH" sz="2500" dirty="0">
                <a:latin typeface="Calibri (Body)"/>
              </a:rPr>
              <a:t>Linux Foundation, Hyperledger Docs, </a:t>
            </a:r>
            <a:r>
              <a:rPr lang="en-US" sz="2500" dirty="0">
                <a:hlinkClick r:id="rId3"/>
              </a:rPr>
              <a:t>https://hyperledger-fabric.readthedocs.io/en/latest/</a:t>
            </a:r>
            <a:r>
              <a:rPr lang="en-US" sz="2500" dirty="0"/>
              <a:t> , Accessed on 08/12/2019</a:t>
            </a:r>
          </a:p>
          <a:p>
            <a:r>
              <a:rPr lang="de-CH" sz="2500" dirty="0">
                <a:latin typeface="Calibri (Body)"/>
              </a:rPr>
              <a:t>Nitin Gaur, Luc Desrosiers,... Hands-On Blockchain with Hyperledger, Packt Publishing, 2018</a:t>
            </a:r>
          </a:p>
          <a:p>
            <a:r>
              <a:rPr lang="de-CH" sz="2500" dirty="0">
                <a:latin typeface="Calibri (Body)"/>
              </a:rPr>
              <a:t>Imran Bashir, Mastering Blockchain, Packt Publishing, 2017</a:t>
            </a:r>
          </a:p>
          <a:p>
            <a:r>
              <a:rPr lang="de-CH" sz="2500" dirty="0">
                <a:latin typeface="Calibri (Body)"/>
              </a:rPr>
              <a:t>Quang Nguyen, Nguyen Nguyen, Designing Coffee Supply Chain System using Blockchain and Internet of Things, 2019</a:t>
            </a:r>
          </a:p>
        </p:txBody>
      </p:sp>
    </p:spTree>
    <p:extLst>
      <p:ext uri="{BB962C8B-B14F-4D97-AF65-F5344CB8AC3E}">
        <p14:creationId xmlns:p14="http://schemas.microsoft.com/office/powerpoint/2010/main" val="272911968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dirty="0"/>
              <a:t>Feedback &amp; Support</a:t>
            </a:r>
            <a:endParaRPr lang="de-CH" sz="3200" b="1" dirty="0">
              <a:solidFill>
                <a:schemeClr val="accent6"/>
              </a:solidFill>
            </a:endParaRPr>
          </a:p>
        </p:txBody>
      </p:sp>
      <p:sp>
        <p:nvSpPr>
          <p:cNvPr id="3" name="Fußzeilenplatzhalter 2"/>
          <p:cNvSpPr>
            <a:spLocks noGrp="1"/>
          </p:cNvSpPr>
          <p:nvPr>
            <p:ph type="ftr" sz="quarter" idx="11"/>
          </p:nvPr>
        </p:nvSpPr>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33</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10" name="Inhaltsplatzhalter 2">
            <a:extLst>
              <a:ext uri="{FF2B5EF4-FFF2-40B4-BE49-F238E27FC236}">
                <a16:creationId xmlns:a16="http://schemas.microsoft.com/office/drawing/2014/main" id="{A25D2D31-8733-4424-90F9-C26BBD426C52}"/>
              </a:ext>
            </a:extLst>
          </p:cNvPr>
          <p:cNvSpPr>
            <a:spLocks noGrp="1"/>
          </p:cNvSpPr>
          <p:nvPr>
            <p:ph idx="1"/>
          </p:nvPr>
        </p:nvSpPr>
        <p:spPr>
          <a:xfrm>
            <a:off x="457200" y="1600200"/>
            <a:ext cx="8229600" cy="2151993"/>
          </a:xfrm>
        </p:spPr>
        <p:txBody>
          <a:bodyPr/>
          <a:lstStyle/>
          <a:p>
            <a:r>
              <a:rPr lang="de-CH" dirty="0"/>
              <a:t>Telegram: </a:t>
            </a:r>
            <a:r>
              <a:rPr lang="de-CH" sz="2800" dirty="0">
                <a:hlinkClick r:id="rId3"/>
              </a:rPr>
              <a:t>https://t.me/duyquang6</a:t>
            </a:r>
            <a:r>
              <a:rPr lang="de-CH" sz="2800" dirty="0"/>
              <a:t> </a:t>
            </a:r>
          </a:p>
          <a:p>
            <a:r>
              <a:rPr lang="de-CH" dirty="0"/>
              <a:t>Blog: </a:t>
            </a:r>
            <a:r>
              <a:rPr lang="en-US" sz="2800" dirty="0">
                <a:hlinkClick r:id="rId4"/>
              </a:rPr>
              <a:t>https://medium.com/@duyquang6</a:t>
            </a:r>
            <a:r>
              <a:rPr lang="en-US" sz="2800" dirty="0"/>
              <a:t> </a:t>
            </a:r>
            <a:endParaRPr lang="en-US" sz="2500" dirty="0">
              <a:latin typeface="Calibri (Body)"/>
            </a:endParaRPr>
          </a:p>
          <a:p>
            <a:r>
              <a:rPr lang="en-US" dirty="0">
                <a:latin typeface="Calibri (Body)"/>
              </a:rPr>
              <a:t>Email</a:t>
            </a:r>
            <a:r>
              <a:rPr lang="en-US" sz="2500" dirty="0">
                <a:latin typeface="Calibri (Body)"/>
              </a:rPr>
              <a:t>: </a:t>
            </a:r>
            <a:r>
              <a:rPr lang="en-US" sz="2800" dirty="0">
                <a:latin typeface="Calibri (Body)"/>
                <a:hlinkClick r:id="rId5"/>
              </a:rPr>
              <a:t>nguyenduyquang06@gmail.com</a:t>
            </a:r>
            <a:r>
              <a:rPr lang="en-US" sz="2800" dirty="0">
                <a:latin typeface="Calibri (Body)"/>
              </a:rPr>
              <a:t>	 </a:t>
            </a:r>
            <a:endParaRPr lang="de-CH" sz="2800" dirty="0">
              <a:latin typeface="Calibri (Body)"/>
            </a:endParaRPr>
          </a:p>
        </p:txBody>
      </p:sp>
    </p:spTree>
    <p:extLst>
      <p:ext uri="{BB962C8B-B14F-4D97-AF65-F5344CB8AC3E}">
        <p14:creationId xmlns:p14="http://schemas.microsoft.com/office/powerpoint/2010/main" val="403507917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 2019 KMS Technology</a:t>
            </a:r>
          </a:p>
        </p:txBody>
      </p:sp>
      <p:sp>
        <p:nvSpPr>
          <p:cNvPr id="5" name="Foliennummernplatzhalter 4"/>
          <p:cNvSpPr>
            <a:spLocks noGrp="1"/>
          </p:cNvSpPr>
          <p:nvPr>
            <p:ph type="sldNum" sz="quarter" idx="12"/>
          </p:nvPr>
        </p:nvSpPr>
        <p:spPr/>
        <p:txBody>
          <a:bodyPr/>
          <a:lstStyle/>
          <a:p>
            <a:fld id="{9FE47663-4CC7-41A9-8BC6-0F63D39050B5}" type="slidenum">
              <a:rPr lang="en-US" smtClean="0"/>
              <a:pPr/>
              <a:t>34</a:t>
            </a:fld>
            <a:endParaRPr lang="en-US"/>
          </a:p>
        </p:txBody>
      </p:sp>
      <p:sp>
        <p:nvSpPr>
          <p:cNvPr id="6" name="Datumsplatzhalter 5"/>
          <p:cNvSpPr>
            <a:spLocks noGrp="1"/>
          </p:cNvSpPr>
          <p:nvPr>
            <p:ph type="dt" sz="half" idx="10"/>
          </p:nvPr>
        </p:nvSpPr>
        <p:spPr/>
        <p:txBody>
          <a:bodyPr/>
          <a:lstStyle/>
          <a:p>
            <a:fld id="{5B3F582C-4011-4D21-945A-30ED1C5B791B}" type="datetime1">
              <a:rPr lang="en-US" smtClean="0"/>
              <a:pPr/>
              <a:t>10/12/2019</a:t>
            </a:fld>
            <a:endParaRPr lang="en-US"/>
          </a:p>
        </p:txBody>
      </p:sp>
      <p:sp>
        <p:nvSpPr>
          <p:cNvPr id="9" name="Titel 11"/>
          <p:cNvSpPr txBox="1">
            <a:spLocks/>
          </p:cNvSpPr>
          <p:nvPr/>
        </p:nvSpPr>
        <p:spPr>
          <a:xfrm>
            <a:off x="685802" y="2751063"/>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a:ln>
                  <a:noFill/>
                </a:ln>
                <a:solidFill>
                  <a:schemeClr val="accent5"/>
                </a:solidFill>
                <a:effectLst/>
                <a:uLnTx/>
                <a:uFillTx/>
                <a:latin typeface="+mj-lt"/>
                <a:ea typeface="+mj-ea"/>
                <a:cs typeface="+mj-cs"/>
              </a:rPr>
              <a:t>Thank </a:t>
            </a:r>
            <a:r>
              <a:rPr lang="de-CH" sz="4400" b="1" dirty="0">
                <a:solidFill>
                  <a:schemeClr val="accent5"/>
                </a:solidFill>
                <a:latin typeface="+mj-lt"/>
                <a:ea typeface="+mj-ea"/>
                <a:cs typeface="+mj-cs"/>
              </a:rPr>
              <a:t>you</a:t>
            </a:r>
            <a:r>
              <a:rPr kumimoji="0" lang="de-CH" sz="4400" b="1" i="0" u="none" strike="noStrike" kern="1200" cap="none" spc="0" normalizeH="0" baseline="0" noProof="0" dirty="0">
                <a:ln>
                  <a:noFill/>
                </a:ln>
                <a:solidFill>
                  <a:schemeClr val="accent5"/>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de-CH" sz="4400" b="1" dirty="0">
                <a:solidFill>
                  <a:schemeClr val="accent5"/>
                </a:solidFill>
                <a:latin typeface="+mj-lt"/>
                <a:ea typeface="+mj-ea"/>
                <a:cs typeface="+mj-cs"/>
              </a:rPr>
              <a:t>Q &amp; A Section</a:t>
            </a:r>
            <a:endParaRPr kumimoji="0" lang="de-CH" sz="4400" b="1" i="0" u="none" strike="noStrike" kern="1200" cap="none" spc="0" normalizeH="0" baseline="0" noProof="0" dirty="0">
              <a:ln>
                <a:noFill/>
              </a:ln>
              <a:solidFill>
                <a:schemeClr val="accent5"/>
              </a:solidFill>
              <a:effectLst/>
              <a:uLnTx/>
              <a:uFillTx/>
              <a:latin typeface="+mj-lt"/>
              <a:ea typeface="+mj-ea"/>
              <a:cs typeface="+mj-cs"/>
            </a:endParaRPr>
          </a:p>
        </p:txBody>
      </p:sp>
    </p:spTree>
    <p:extLst>
      <p:ext uri="{BB962C8B-B14F-4D97-AF65-F5344CB8AC3E}">
        <p14:creationId xmlns:p14="http://schemas.microsoft.com/office/powerpoint/2010/main" val="369734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2984"/>
            <a:ext cx="8229600" cy="1143000"/>
          </a:xfrm>
        </p:spPr>
        <p:txBody>
          <a:bodyPr>
            <a:noAutofit/>
          </a:bodyPr>
          <a:lstStyle/>
          <a:p>
            <a:r>
              <a:rPr lang="de-CH" sz="3200" b="1" dirty="0"/>
              <a:t>Hyperledger Fabric</a:t>
            </a:r>
            <a:br>
              <a:rPr lang="de-CH" sz="3200" b="1" dirty="0"/>
            </a:br>
            <a:r>
              <a:rPr lang="de-CH" sz="3200" b="1" dirty="0">
                <a:solidFill>
                  <a:schemeClr val="accent6"/>
                </a:solidFill>
              </a:rPr>
              <a:t>Block structure</a:t>
            </a:r>
            <a:endParaRPr lang="de-CH" sz="3200" dirty="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35</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7" name="Picture 6" descr="C:\Users\nguye\Downloads\Block.png">
            <a:extLst>
              <a:ext uri="{FF2B5EF4-FFF2-40B4-BE49-F238E27FC236}">
                <a16:creationId xmlns:a16="http://schemas.microsoft.com/office/drawing/2014/main" id="{0FAF2969-FC3B-496F-95C0-355FD0CE40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91933" y="698877"/>
            <a:ext cx="5494867" cy="5623332"/>
          </a:xfrm>
          <a:prstGeom prst="rect">
            <a:avLst/>
          </a:prstGeom>
          <a:noFill/>
          <a:ln>
            <a:noFill/>
          </a:ln>
        </p:spPr>
      </p:pic>
      <p:sp>
        <p:nvSpPr>
          <p:cNvPr id="8" name="Inhaltsplatzhalter 5">
            <a:extLst>
              <a:ext uri="{FF2B5EF4-FFF2-40B4-BE49-F238E27FC236}">
                <a16:creationId xmlns:a16="http://schemas.microsoft.com/office/drawing/2014/main" id="{FF45501F-F3F0-44C9-9ABB-C24A4357E554}"/>
              </a:ext>
            </a:extLst>
          </p:cNvPr>
          <p:cNvSpPr txBox="1">
            <a:spLocks/>
          </p:cNvSpPr>
          <p:nvPr/>
        </p:nvSpPr>
        <p:spPr>
          <a:xfrm>
            <a:off x="457200" y="1600200"/>
            <a:ext cx="3178696" cy="4493096"/>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Tree>
    <p:extLst>
      <p:ext uri="{BB962C8B-B14F-4D97-AF65-F5344CB8AC3E}">
        <p14:creationId xmlns:p14="http://schemas.microsoft.com/office/powerpoint/2010/main" val="4259380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a:t>Application’s Architecture</a:t>
            </a:r>
            <a:br>
              <a:rPr lang="de-CH" sz="3200" b="1"/>
            </a:br>
            <a:r>
              <a:rPr lang="de-CH" sz="3200" b="1">
                <a:solidFill>
                  <a:schemeClr val="accent6"/>
                </a:solidFill>
              </a:rPr>
              <a:t>Transaction stages</a:t>
            </a:r>
            <a:endParaRPr lang="de-CH" sz="320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36</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7" name="image94.png">
            <a:extLst>
              <a:ext uri="{FF2B5EF4-FFF2-40B4-BE49-F238E27FC236}">
                <a16:creationId xmlns:a16="http://schemas.microsoft.com/office/drawing/2014/main" id="{B2679051-42E7-4556-8303-8F2990C3BEFC}"/>
              </a:ext>
            </a:extLst>
          </p:cNvPr>
          <p:cNvPicPr/>
          <p:nvPr/>
        </p:nvPicPr>
        <p:blipFill>
          <a:blip r:embed="rId3"/>
          <a:srcRect/>
          <a:stretch>
            <a:fillRect/>
          </a:stretch>
        </p:blipFill>
        <p:spPr>
          <a:xfrm>
            <a:off x="1117260" y="1916832"/>
            <a:ext cx="6909480" cy="3528392"/>
          </a:xfrm>
          <a:prstGeom prst="rect">
            <a:avLst/>
          </a:prstGeom>
          <a:ln/>
        </p:spPr>
      </p:pic>
    </p:spTree>
    <p:extLst>
      <p:ext uri="{BB962C8B-B14F-4D97-AF65-F5344CB8AC3E}">
        <p14:creationId xmlns:p14="http://schemas.microsoft.com/office/powerpoint/2010/main" val="803499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9C2B11-68D0-4D18-B41F-FFDD6CFD7F47}"/>
              </a:ext>
            </a:extLst>
          </p:cNvPr>
          <p:cNvSpPr/>
          <p:nvPr/>
        </p:nvSpPr>
        <p:spPr>
          <a:xfrm>
            <a:off x="3024696" y="1505599"/>
            <a:ext cx="6063449" cy="428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el 1"/>
          <p:cNvSpPr>
            <a:spLocks noGrp="1"/>
          </p:cNvSpPr>
          <p:nvPr>
            <p:ph type="title"/>
          </p:nvPr>
        </p:nvSpPr>
        <p:spPr>
          <a:xfrm>
            <a:off x="457200" y="346646"/>
            <a:ext cx="8229600" cy="1143000"/>
          </a:xfrm>
        </p:spPr>
        <p:txBody>
          <a:bodyPr>
            <a:noAutofit/>
          </a:bodyPr>
          <a:lstStyle/>
          <a:p>
            <a:r>
              <a:rPr lang="vi-VN" sz="3200" b="1"/>
              <a:t>Transaction Flow</a:t>
            </a:r>
            <a:br>
              <a:rPr lang="de-CH" sz="3200" b="1"/>
            </a:br>
            <a:r>
              <a:rPr lang="vi-VN" sz="2400" b="1">
                <a:solidFill>
                  <a:schemeClr val="accent6"/>
                </a:solidFill>
                <a:latin typeface="Calibri (Headings)"/>
              </a:rPr>
              <a:t>Endorsement Phase: Step 1 – Propose transaction</a:t>
            </a:r>
            <a:endParaRPr lang="de-CH" sz="2400">
              <a:latin typeface="Calibri (Headings)"/>
            </a:endParaRPr>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37</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Rectangle 5">
            <a:extLst>
              <a:ext uri="{FF2B5EF4-FFF2-40B4-BE49-F238E27FC236}">
                <a16:creationId xmlns:a16="http://schemas.microsoft.com/office/drawing/2014/main" id="{5CF73842-7C4E-4980-863D-6370DBF09CCF}"/>
              </a:ext>
            </a:extLst>
          </p:cNvPr>
          <p:cNvSpPr/>
          <p:nvPr/>
        </p:nvSpPr>
        <p:spPr>
          <a:xfrm>
            <a:off x="7141274" y="267384"/>
            <a:ext cx="770467"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Client Apps</a:t>
            </a:r>
            <a:endParaRPr lang="vi-VN"/>
          </a:p>
        </p:txBody>
      </p:sp>
      <p:sp>
        <p:nvSpPr>
          <p:cNvPr id="8" name="Rectangle 7">
            <a:extLst>
              <a:ext uri="{FF2B5EF4-FFF2-40B4-BE49-F238E27FC236}">
                <a16:creationId xmlns:a16="http://schemas.microsoft.com/office/drawing/2014/main" id="{69EF14CD-A0CD-4870-AECD-DC42C557F09B}"/>
              </a:ext>
            </a:extLst>
          </p:cNvPr>
          <p:cNvSpPr/>
          <p:nvPr/>
        </p:nvSpPr>
        <p:spPr>
          <a:xfrm>
            <a:off x="7903275" y="267384"/>
            <a:ext cx="355601"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SDK</a:t>
            </a:r>
            <a:endParaRPr lang="vi-VN"/>
          </a:p>
        </p:txBody>
      </p:sp>
      <p:sp>
        <p:nvSpPr>
          <p:cNvPr id="13" name="Rectangle 12">
            <a:extLst>
              <a:ext uri="{FF2B5EF4-FFF2-40B4-BE49-F238E27FC236}">
                <a16:creationId xmlns:a16="http://schemas.microsoft.com/office/drawing/2014/main" id="{B1692155-F0DD-49C5-AD40-03457C79B76C}"/>
              </a:ext>
            </a:extLst>
          </p:cNvPr>
          <p:cNvSpPr/>
          <p:nvPr/>
        </p:nvSpPr>
        <p:spPr>
          <a:xfrm>
            <a:off x="4666560" y="243030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4" name="Rectangle 13">
            <a:extLst>
              <a:ext uri="{FF2B5EF4-FFF2-40B4-BE49-F238E27FC236}">
                <a16:creationId xmlns:a16="http://schemas.microsoft.com/office/drawing/2014/main" id="{018A867B-41F8-47A4-9230-6897EDEC5995}"/>
              </a:ext>
            </a:extLst>
          </p:cNvPr>
          <p:cNvSpPr/>
          <p:nvPr/>
        </p:nvSpPr>
        <p:spPr>
          <a:xfrm>
            <a:off x="3267009"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15" name="Rectangle 14">
            <a:extLst>
              <a:ext uri="{FF2B5EF4-FFF2-40B4-BE49-F238E27FC236}">
                <a16:creationId xmlns:a16="http://schemas.microsoft.com/office/drawing/2014/main" id="{68516CED-1C66-4E0F-A6C9-D9DC3B92AC23}"/>
              </a:ext>
            </a:extLst>
          </p:cNvPr>
          <p:cNvSpPr/>
          <p:nvPr/>
        </p:nvSpPr>
        <p:spPr>
          <a:xfrm>
            <a:off x="7911741"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16" name="Rectangle 15">
            <a:extLst>
              <a:ext uri="{FF2B5EF4-FFF2-40B4-BE49-F238E27FC236}">
                <a16:creationId xmlns:a16="http://schemas.microsoft.com/office/drawing/2014/main" id="{C7A4082E-3F99-4655-8F8F-340414077472}"/>
              </a:ext>
            </a:extLst>
          </p:cNvPr>
          <p:cNvSpPr/>
          <p:nvPr/>
        </p:nvSpPr>
        <p:spPr>
          <a:xfrm>
            <a:off x="3267009"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17" name="Rectangle 16">
            <a:extLst>
              <a:ext uri="{FF2B5EF4-FFF2-40B4-BE49-F238E27FC236}">
                <a16:creationId xmlns:a16="http://schemas.microsoft.com/office/drawing/2014/main" id="{1C8C7EFA-EBF2-48C3-BBC6-67613CDE1C7B}"/>
              </a:ext>
            </a:extLst>
          </p:cNvPr>
          <p:cNvSpPr/>
          <p:nvPr/>
        </p:nvSpPr>
        <p:spPr>
          <a:xfrm>
            <a:off x="7911742"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8" name="Rectangle 17">
            <a:extLst>
              <a:ext uri="{FF2B5EF4-FFF2-40B4-BE49-F238E27FC236}">
                <a16:creationId xmlns:a16="http://schemas.microsoft.com/office/drawing/2014/main" id="{B5801E32-3077-4ACD-A781-669BE1E19ED4}"/>
              </a:ext>
            </a:extLst>
          </p:cNvPr>
          <p:cNvSpPr/>
          <p:nvPr/>
        </p:nvSpPr>
        <p:spPr>
          <a:xfrm>
            <a:off x="4906803"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9" name="Rectangle 18">
            <a:extLst>
              <a:ext uri="{FF2B5EF4-FFF2-40B4-BE49-F238E27FC236}">
                <a16:creationId xmlns:a16="http://schemas.microsoft.com/office/drawing/2014/main" id="{FAA30CDD-7C09-41BB-8C1D-534DC18E3A8B}"/>
              </a:ext>
            </a:extLst>
          </p:cNvPr>
          <p:cNvSpPr/>
          <p:nvPr/>
        </p:nvSpPr>
        <p:spPr>
          <a:xfrm>
            <a:off x="6274170"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20" name="Rectangle 19">
            <a:extLst>
              <a:ext uri="{FF2B5EF4-FFF2-40B4-BE49-F238E27FC236}">
                <a16:creationId xmlns:a16="http://schemas.microsoft.com/office/drawing/2014/main" id="{0DCB8A15-3836-4F80-A46D-645D93593BD4}"/>
              </a:ext>
            </a:extLst>
          </p:cNvPr>
          <p:cNvSpPr/>
          <p:nvPr/>
        </p:nvSpPr>
        <p:spPr>
          <a:xfrm>
            <a:off x="5634936" y="378797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21" name="Straight Connector 20">
            <a:extLst>
              <a:ext uri="{FF2B5EF4-FFF2-40B4-BE49-F238E27FC236}">
                <a16:creationId xmlns:a16="http://schemas.microsoft.com/office/drawing/2014/main" id="{284BAF1B-8928-499C-B198-FA5E330CC3F9}"/>
              </a:ext>
            </a:extLst>
          </p:cNvPr>
          <p:cNvCxnSpPr>
            <a:cxnSpLocks/>
            <a:stCxn id="18" idx="3"/>
            <a:endCxn id="19" idx="1"/>
          </p:cNvCxnSpPr>
          <p:nvPr/>
        </p:nvCxnSpPr>
        <p:spPr>
          <a:xfrm>
            <a:off x="5761936" y="316028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B7FB95A8-4FAF-4F82-99A8-4EEAB9589D3E}"/>
              </a:ext>
            </a:extLst>
          </p:cNvPr>
          <p:cNvCxnSpPr>
            <a:cxnSpLocks/>
            <a:stCxn id="20" idx="0"/>
            <a:endCxn id="19" idx="2"/>
          </p:cNvCxnSpPr>
          <p:nvPr/>
        </p:nvCxnSpPr>
        <p:spPr>
          <a:xfrm flipV="1">
            <a:off x="6062503" y="354294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55C59773-AB70-4A1C-BD25-EB74E8F91D56}"/>
              </a:ext>
            </a:extLst>
          </p:cNvPr>
          <p:cNvCxnSpPr>
            <a:cxnSpLocks/>
            <a:stCxn id="18" idx="2"/>
            <a:endCxn id="20" idx="0"/>
          </p:cNvCxnSpPr>
          <p:nvPr/>
        </p:nvCxnSpPr>
        <p:spPr>
          <a:xfrm>
            <a:off x="5334370" y="354294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3B2873D7-CCD3-4872-94D9-BE69C03AAF84}"/>
              </a:ext>
            </a:extLst>
          </p:cNvPr>
          <p:cNvSpPr/>
          <p:nvPr/>
        </p:nvSpPr>
        <p:spPr>
          <a:xfrm>
            <a:off x="8131873" y="495774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0856C774-87FB-41E8-88F4-86FD248CC13B}"/>
              </a:ext>
            </a:extLst>
          </p:cNvPr>
          <p:cNvSpPr/>
          <p:nvPr/>
        </p:nvSpPr>
        <p:spPr>
          <a:xfrm>
            <a:off x="5842368" y="221435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6" name="Oval 25">
            <a:extLst>
              <a:ext uri="{FF2B5EF4-FFF2-40B4-BE49-F238E27FC236}">
                <a16:creationId xmlns:a16="http://schemas.microsoft.com/office/drawing/2014/main" id="{A0EE7CB7-CD05-4DB8-83FE-AB87573882C3}"/>
              </a:ext>
            </a:extLst>
          </p:cNvPr>
          <p:cNvSpPr/>
          <p:nvPr/>
        </p:nvSpPr>
        <p:spPr>
          <a:xfrm>
            <a:off x="3474441" y="186457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7" name="Oval 26">
            <a:extLst>
              <a:ext uri="{FF2B5EF4-FFF2-40B4-BE49-F238E27FC236}">
                <a16:creationId xmlns:a16="http://schemas.microsoft.com/office/drawing/2014/main" id="{3D9FF543-3011-4C65-A5E0-04E37E122A4A}"/>
              </a:ext>
            </a:extLst>
          </p:cNvPr>
          <p:cNvSpPr/>
          <p:nvPr/>
        </p:nvSpPr>
        <p:spPr>
          <a:xfrm>
            <a:off x="3474441" y="495774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8" name="Oval 27">
            <a:extLst>
              <a:ext uri="{FF2B5EF4-FFF2-40B4-BE49-F238E27FC236}">
                <a16:creationId xmlns:a16="http://schemas.microsoft.com/office/drawing/2014/main" id="{F361448E-28A4-42B3-8926-1200D929EBB8}"/>
              </a:ext>
            </a:extLst>
          </p:cNvPr>
          <p:cNvSpPr/>
          <p:nvPr/>
        </p:nvSpPr>
        <p:spPr>
          <a:xfrm>
            <a:off x="8119173" y="1855625"/>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29" name="Straight Connector 28">
            <a:extLst>
              <a:ext uri="{FF2B5EF4-FFF2-40B4-BE49-F238E27FC236}">
                <a16:creationId xmlns:a16="http://schemas.microsoft.com/office/drawing/2014/main" id="{B83B83E3-E7B7-437F-B8E2-301C97180023}"/>
              </a:ext>
            </a:extLst>
          </p:cNvPr>
          <p:cNvCxnSpPr>
            <a:cxnSpLocks/>
          </p:cNvCxnSpPr>
          <p:nvPr/>
        </p:nvCxnSpPr>
        <p:spPr>
          <a:xfrm>
            <a:off x="3694574" y="1626536"/>
            <a:ext cx="4644732" cy="2853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F57A8-03C9-4436-A10A-A4924FB4F4D9}"/>
              </a:ext>
            </a:extLst>
          </p:cNvPr>
          <p:cNvCxnSpPr>
            <a:endCxn id="26" idx="0"/>
          </p:cNvCxnSpPr>
          <p:nvPr/>
        </p:nvCxnSpPr>
        <p:spPr>
          <a:xfrm>
            <a:off x="3694575" y="162653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ECE7ED-C2BA-42F1-A7D0-69829CEF1007}"/>
              </a:ext>
            </a:extLst>
          </p:cNvPr>
          <p:cNvCxnSpPr>
            <a:cxnSpLocks/>
            <a:endCxn id="25" idx="0"/>
          </p:cNvCxnSpPr>
          <p:nvPr/>
        </p:nvCxnSpPr>
        <p:spPr>
          <a:xfrm flipH="1">
            <a:off x="6062502" y="161653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C32EAA-F9E1-429D-BA86-FC3DC9C07F8C}"/>
              </a:ext>
            </a:extLst>
          </p:cNvPr>
          <p:cNvCxnSpPr>
            <a:cxnSpLocks/>
            <a:endCxn id="28" idx="0"/>
          </p:cNvCxnSpPr>
          <p:nvPr/>
        </p:nvCxnSpPr>
        <p:spPr>
          <a:xfrm>
            <a:off x="8339306" y="1641810"/>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CA88B2B-EA75-4DB3-8CE2-987E20F64C27}"/>
              </a:ext>
            </a:extLst>
          </p:cNvPr>
          <p:cNvSpPr/>
          <p:nvPr/>
        </p:nvSpPr>
        <p:spPr>
          <a:xfrm>
            <a:off x="5825964" y="457819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34" name="Straight Connector 33">
            <a:extLst>
              <a:ext uri="{FF2B5EF4-FFF2-40B4-BE49-F238E27FC236}">
                <a16:creationId xmlns:a16="http://schemas.microsoft.com/office/drawing/2014/main" id="{4C15FC19-B453-46E3-AF65-2FB0FC0FB58E}"/>
              </a:ext>
            </a:extLst>
          </p:cNvPr>
          <p:cNvCxnSpPr>
            <a:cxnSpLocks/>
          </p:cNvCxnSpPr>
          <p:nvPr/>
        </p:nvCxnSpPr>
        <p:spPr>
          <a:xfrm>
            <a:off x="3694574" y="5651801"/>
            <a:ext cx="46447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89F9A2-B917-4E2B-8D16-B7948857A634}"/>
              </a:ext>
            </a:extLst>
          </p:cNvPr>
          <p:cNvCxnSpPr>
            <a:cxnSpLocks/>
            <a:stCxn id="33" idx="4"/>
          </p:cNvCxnSpPr>
          <p:nvPr/>
        </p:nvCxnSpPr>
        <p:spPr>
          <a:xfrm>
            <a:off x="6046098" y="501846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8FD559-E4AF-4DCC-8444-1E147D59C6CC}"/>
              </a:ext>
            </a:extLst>
          </p:cNvPr>
          <p:cNvCxnSpPr>
            <a:cxnSpLocks/>
            <a:endCxn id="27" idx="4"/>
          </p:cNvCxnSpPr>
          <p:nvPr/>
        </p:nvCxnSpPr>
        <p:spPr>
          <a:xfrm flipV="1">
            <a:off x="3694574" y="539800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822370-AE36-49B4-B299-9E641D077E13}"/>
              </a:ext>
            </a:extLst>
          </p:cNvPr>
          <p:cNvCxnSpPr>
            <a:cxnSpLocks/>
            <a:endCxn id="24" idx="4"/>
          </p:cNvCxnSpPr>
          <p:nvPr/>
        </p:nvCxnSpPr>
        <p:spPr>
          <a:xfrm flipV="1">
            <a:off x="8352007" y="5398010"/>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26EEF41-2B54-4C10-9CBA-4BEF9FCC7DC6}"/>
              </a:ext>
            </a:extLst>
          </p:cNvPr>
          <p:cNvSpPr/>
          <p:nvPr/>
        </p:nvSpPr>
        <p:spPr>
          <a:xfrm>
            <a:off x="3914708" y="268926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9" name="Rectangle 38">
            <a:extLst>
              <a:ext uri="{FF2B5EF4-FFF2-40B4-BE49-F238E27FC236}">
                <a16:creationId xmlns:a16="http://schemas.microsoft.com/office/drawing/2014/main" id="{6C3A2B12-2BA6-4D68-B3A8-E527F4DAAFA9}"/>
              </a:ext>
            </a:extLst>
          </p:cNvPr>
          <p:cNvSpPr/>
          <p:nvPr/>
        </p:nvSpPr>
        <p:spPr>
          <a:xfrm>
            <a:off x="3914708" y="412010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0" name="Rectangle 39">
            <a:extLst>
              <a:ext uri="{FF2B5EF4-FFF2-40B4-BE49-F238E27FC236}">
                <a16:creationId xmlns:a16="http://schemas.microsoft.com/office/drawing/2014/main" id="{23B2C731-DCCD-40F7-8781-06DB53368C17}"/>
              </a:ext>
            </a:extLst>
          </p:cNvPr>
          <p:cNvSpPr/>
          <p:nvPr/>
        </p:nvSpPr>
        <p:spPr>
          <a:xfrm>
            <a:off x="7674674" y="4118806"/>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1" name="Rectangle 40">
            <a:extLst>
              <a:ext uri="{FF2B5EF4-FFF2-40B4-BE49-F238E27FC236}">
                <a16:creationId xmlns:a16="http://schemas.microsoft.com/office/drawing/2014/main" id="{901342CA-132E-4F2C-9B6A-917985EF5CDC}"/>
              </a:ext>
            </a:extLst>
          </p:cNvPr>
          <p:cNvSpPr/>
          <p:nvPr/>
        </p:nvSpPr>
        <p:spPr>
          <a:xfrm>
            <a:off x="7674672" y="2663819"/>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cxnSp>
        <p:nvCxnSpPr>
          <p:cNvPr id="43" name="Straight Arrow Connector 42">
            <a:extLst>
              <a:ext uri="{FF2B5EF4-FFF2-40B4-BE49-F238E27FC236}">
                <a16:creationId xmlns:a16="http://schemas.microsoft.com/office/drawing/2014/main" id="{42AE3ACF-A9A3-4471-849F-575187C864A9}"/>
              </a:ext>
            </a:extLst>
          </p:cNvPr>
          <p:cNvCxnSpPr>
            <a:cxnSpLocks/>
            <a:stCxn id="6" idx="2"/>
            <a:endCxn id="14" idx="3"/>
          </p:cNvCxnSpPr>
          <p:nvPr/>
        </p:nvCxnSpPr>
        <p:spPr>
          <a:xfrm flipH="1">
            <a:off x="4122142" y="1270928"/>
            <a:ext cx="3404366" cy="1201102"/>
          </a:xfrm>
          <a:prstGeom prst="straightConnector1">
            <a:avLst/>
          </a:prstGeom>
          <a:ln w="317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BB4171E-5E6B-420D-BA3B-A10A5E0C6212}"/>
              </a:ext>
            </a:extLst>
          </p:cNvPr>
          <p:cNvCxnSpPr>
            <a:cxnSpLocks/>
            <a:stCxn id="6" idx="2"/>
            <a:endCxn id="16" idx="3"/>
          </p:cNvCxnSpPr>
          <p:nvPr/>
        </p:nvCxnSpPr>
        <p:spPr>
          <a:xfrm flipH="1">
            <a:off x="4122142" y="1270928"/>
            <a:ext cx="3404366" cy="3524290"/>
          </a:xfrm>
          <a:prstGeom prst="straightConnector1">
            <a:avLst/>
          </a:prstGeom>
          <a:ln w="317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4A782AB-7F72-4AD9-8E2E-D1049051C38E}"/>
              </a:ext>
            </a:extLst>
          </p:cNvPr>
          <p:cNvCxnSpPr>
            <a:cxnSpLocks/>
            <a:stCxn id="6" idx="2"/>
            <a:endCxn id="17" idx="0"/>
          </p:cNvCxnSpPr>
          <p:nvPr/>
        </p:nvCxnSpPr>
        <p:spPr>
          <a:xfrm>
            <a:off x="7526508" y="1270928"/>
            <a:ext cx="812801" cy="3141630"/>
          </a:xfrm>
          <a:prstGeom prst="straightConnector1">
            <a:avLst/>
          </a:prstGeom>
          <a:ln w="317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209493-9EEE-444C-BEAB-3F2AEBF533BA}"/>
              </a:ext>
            </a:extLst>
          </p:cNvPr>
          <p:cNvCxnSpPr>
            <a:cxnSpLocks/>
            <a:stCxn id="6" idx="2"/>
            <a:endCxn id="15" idx="1"/>
          </p:cNvCxnSpPr>
          <p:nvPr/>
        </p:nvCxnSpPr>
        <p:spPr>
          <a:xfrm>
            <a:off x="7526508" y="1270928"/>
            <a:ext cx="385233" cy="1201102"/>
          </a:xfrm>
          <a:prstGeom prst="straightConnector1">
            <a:avLst/>
          </a:prstGeom>
          <a:ln w="317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Inhaltsplatzhalter 8">
            <a:extLst>
              <a:ext uri="{FF2B5EF4-FFF2-40B4-BE49-F238E27FC236}">
                <a16:creationId xmlns:a16="http://schemas.microsoft.com/office/drawing/2014/main" id="{92B4F7F1-FFE8-4AF5-A230-3A69966C3CA4}"/>
              </a:ext>
            </a:extLst>
          </p:cNvPr>
          <p:cNvSpPr txBox="1">
            <a:spLocks/>
          </p:cNvSpPr>
          <p:nvPr/>
        </p:nvSpPr>
        <p:spPr>
          <a:xfrm>
            <a:off x="252349" y="1745557"/>
            <a:ext cx="2794524" cy="1308362"/>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CH" sz="2600" dirty="0"/>
              <a:t>Endorsment Policy: P0, P1, P2, P3 must sign transaction</a:t>
            </a:r>
          </a:p>
          <a:p>
            <a:endParaRPr lang="de-CH" sz="2600" dirty="0"/>
          </a:p>
        </p:txBody>
      </p:sp>
      <p:sp>
        <p:nvSpPr>
          <p:cNvPr id="68" name="Inhaltsplatzhalter 8">
            <a:extLst>
              <a:ext uri="{FF2B5EF4-FFF2-40B4-BE49-F238E27FC236}">
                <a16:creationId xmlns:a16="http://schemas.microsoft.com/office/drawing/2014/main" id="{D0CF0B72-0E66-4965-B51F-87F5D0D4B3F3}"/>
              </a:ext>
            </a:extLst>
          </p:cNvPr>
          <p:cNvSpPr txBox="1">
            <a:spLocks/>
          </p:cNvSpPr>
          <p:nvPr/>
        </p:nvSpPr>
        <p:spPr>
          <a:xfrm>
            <a:off x="117272" y="3944895"/>
            <a:ext cx="2794524" cy="1308362"/>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CH" sz="2000"/>
              <a:t>Client send application submits a transaction proposal</a:t>
            </a:r>
          </a:p>
        </p:txBody>
      </p:sp>
    </p:spTree>
    <p:extLst>
      <p:ext uri="{BB962C8B-B14F-4D97-AF65-F5344CB8AC3E}">
        <p14:creationId xmlns:p14="http://schemas.microsoft.com/office/powerpoint/2010/main" val="350021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9C2B11-68D0-4D18-B41F-FFDD6CFD7F47}"/>
              </a:ext>
            </a:extLst>
          </p:cNvPr>
          <p:cNvSpPr/>
          <p:nvPr/>
        </p:nvSpPr>
        <p:spPr>
          <a:xfrm>
            <a:off x="3024696" y="1505599"/>
            <a:ext cx="6063449" cy="428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el 1"/>
          <p:cNvSpPr>
            <a:spLocks noGrp="1"/>
          </p:cNvSpPr>
          <p:nvPr>
            <p:ph type="title"/>
          </p:nvPr>
        </p:nvSpPr>
        <p:spPr>
          <a:xfrm>
            <a:off x="457200" y="346646"/>
            <a:ext cx="8229600" cy="1143000"/>
          </a:xfrm>
        </p:spPr>
        <p:txBody>
          <a:bodyPr>
            <a:noAutofit/>
          </a:bodyPr>
          <a:lstStyle/>
          <a:p>
            <a:r>
              <a:rPr lang="vi-VN" sz="3200" b="1"/>
              <a:t>Transaction Flow</a:t>
            </a:r>
            <a:br>
              <a:rPr lang="de-CH" sz="3200" b="1"/>
            </a:br>
            <a:r>
              <a:rPr lang="vi-VN" sz="2400" b="1">
                <a:solidFill>
                  <a:schemeClr val="accent6"/>
                </a:solidFill>
                <a:latin typeface="Calibri (Headings)"/>
              </a:rPr>
              <a:t>Endorsement Phase: Step 2 – Execute proposal</a:t>
            </a:r>
            <a:endParaRPr lang="de-CH" sz="2400">
              <a:latin typeface="Calibri (Headings)"/>
            </a:endParaRPr>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38</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Rectangle 5">
            <a:extLst>
              <a:ext uri="{FF2B5EF4-FFF2-40B4-BE49-F238E27FC236}">
                <a16:creationId xmlns:a16="http://schemas.microsoft.com/office/drawing/2014/main" id="{5CF73842-7C4E-4980-863D-6370DBF09CCF}"/>
              </a:ext>
            </a:extLst>
          </p:cNvPr>
          <p:cNvSpPr/>
          <p:nvPr/>
        </p:nvSpPr>
        <p:spPr>
          <a:xfrm>
            <a:off x="7141274" y="267384"/>
            <a:ext cx="770467"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Client Apps</a:t>
            </a:r>
            <a:endParaRPr lang="vi-VN"/>
          </a:p>
        </p:txBody>
      </p:sp>
      <p:sp>
        <p:nvSpPr>
          <p:cNvPr id="8" name="Rectangle 7">
            <a:extLst>
              <a:ext uri="{FF2B5EF4-FFF2-40B4-BE49-F238E27FC236}">
                <a16:creationId xmlns:a16="http://schemas.microsoft.com/office/drawing/2014/main" id="{69EF14CD-A0CD-4870-AECD-DC42C557F09B}"/>
              </a:ext>
            </a:extLst>
          </p:cNvPr>
          <p:cNvSpPr/>
          <p:nvPr/>
        </p:nvSpPr>
        <p:spPr>
          <a:xfrm>
            <a:off x="7903275" y="267384"/>
            <a:ext cx="355601"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SDK</a:t>
            </a:r>
            <a:endParaRPr lang="vi-VN"/>
          </a:p>
        </p:txBody>
      </p:sp>
      <p:sp>
        <p:nvSpPr>
          <p:cNvPr id="13" name="Rectangle 12">
            <a:extLst>
              <a:ext uri="{FF2B5EF4-FFF2-40B4-BE49-F238E27FC236}">
                <a16:creationId xmlns:a16="http://schemas.microsoft.com/office/drawing/2014/main" id="{B1692155-F0DD-49C5-AD40-03457C79B76C}"/>
              </a:ext>
            </a:extLst>
          </p:cNvPr>
          <p:cNvSpPr/>
          <p:nvPr/>
        </p:nvSpPr>
        <p:spPr>
          <a:xfrm>
            <a:off x="4666560" y="243030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4" name="Rectangle 13">
            <a:extLst>
              <a:ext uri="{FF2B5EF4-FFF2-40B4-BE49-F238E27FC236}">
                <a16:creationId xmlns:a16="http://schemas.microsoft.com/office/drawing/2014/main" id="{018A867B-41F8-47A4-9230-6897EDEC5995}"/>
              </a:ext>
            </a:extLst>
          </p:cNvPr>
          <p:cNvSpPr/>
          <p:nvPr/>
        </p:nvSpPr>
        <p:spPr>
          <a:xfrm>
            <a:off x="3267009"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15" name="Rectangle 14">
            <a:extLst>
              <a:ext uri="{FF2B5EF4-FFF2-40B4-BE49-F238E27FC236}">
                <a16:creationId xmlns:a16="http://schemas.microsoft.com/office/drawing/2014/main" id="{68516CED-1C66-4E0F-A6C9-D9DC3B92AC23}"/>
              </a:ext>
            </a:extLst>
          </p:cNvPr>
          <p:cNvSpPr/>
          <p:nvPr/>
        </p:nvSpPr>
        <p:spPr>
          <a:xfrm>
            <a:off x="7911741"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16" name="Rectangle 15">
            <a:extLst>
              <a:ext uri="{FF2B5EF4-FFF2-40B4-BE49-F238E27FC236}">
                <a16:creationId xmlns:a16="http://schemas.microsoft.com/office/drawing/2014/main" id="{C7A4082E-3F99-4655-8F8F-340414077472}"/>
              </a:ext>
            </a:extLst>
          </p:cNvPr>
          <p:cNvSpPr/>
          <p:nvPr/>
        </p:nvSpPr>
        <p:spPr>
          <a:xfrm>
            <a:off x="3267009"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17" name="Rectangle 16">
            <a:extLst>
              <a:ext uri="{FF2B5EF4-FFF2-40B4-BE49-F238E27FC236}">
                <a16:creationId xmlns:a16="http://schemas.microsoft.com/office/drawing/2014/main" id="{1C8C7EFA-EBF2-48C3-BBC6-67613CDE1C7B}"/>
              </a:ext>
            </a:extLst>
          </p:cNvPr>
          <p:cNvSpPr/>
          <p:nvPr/>
        </p:nvSpPr>
        <p:spPr>
          <a:xfrm>
            <a:off x="7911742"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8" name="Rectangle 17">
            <a:extLst>
              <a:ext uri="{FF2B5EF4-FFF2-40B4-BE49-F238E27FC236}">
                <a16:creationId xmlns:a16="http://schemas.microsoft.com/office/drawing/2014/main" id="{B5801E32-3077-4ACD-A781-669BE1E19ED4}"/>
              </a:ext>
            </a:extLst>
          </p:cNvPr>
          <p:cNvSpPr/>
          <p:nvPr/>
        </p:nvSpPr>
        <p:spPr>
          <a:xfrm>
            <a:off x="4906803"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9" name="Rectangle 18">
            <a:extLst>
              <a:ext uri="{FF2B5EF4-FFF2-40B4-BE49-F238E27FC236}">
                <a16:creationId xmlns:a16="http://schemas.microsoft.com/office/drawing/2014/main" id="{FAA30CDD-7C09-41BB-8C1D-534DC18E3A8B}"/>
              </a:ext>
            </a:extLst>
          </p:cNvPr>
          <p:cNvSpPr/>
          <p:nvPr/>
        </p:nvSpPr>
        <p:spPr>
          <a:xfrm>
            <a:off x="6274170"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20" name="Rectangle 19">
            <a:extLst>
              <a:ext uri="{FF2B5EF4-FFF2-40B4-BE49-F238E27FC236}">
                <a16:creationId xmlns:a16="http://schemas.microsoft.com/office/drawing/2014/main" id="{0DCB8A15-3836-4F80-A46D-645D93593BD4}"/>
              </a:ext>
            </a:extLst>
          </p:cNvPr>
          <p:cNvSpPr/>
          <p:nvPr/>
        </p:nvSpPr>
        <p:spPr>
          <a:xfrm>
            <a:off x="5634936" y="378797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21" name="Straight Connector 20">
            <a:extLst>
              <a:ext uri="{FF2B5EF4-FFF2-40B4-BE49-F238E27FC236}">
                <a16:creationId xmlns:a16="http://schemas.microsoft.com/office/drawing/2014/main" id="{284BAF1B-8928-499C-B198-FA5E330CC3F9}"/>
              </a:ext>
            </a:extLst>
          </p:cNvPr>
          <p:cNvCxnSpPr>
            <a:cxnSpLocks/>
            <a:stCxn id="18" idx="3"/>
            <a:endCxn id="19" idx="1"/>
          </p:cNvCxnSpPr>
          <p:nvPr/>
        </p:nvCxnSpPr>
        <p:spPr>
          <a:xfrm>
            <a:off x="5761936" y="316028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B7FB95A8-4FAF-4F82-99A8-4EEAB9589D3E}"/>
              </a:ext>
            </a:extLst>
          </p:cNvPr>
          <p:cNvCxnSpPr>
            <a:cxnSpLocks/>
            <a:stCxn id="20" idx="0"/>
            <a:endCxn id="19" idx="2"/>
          </p:cNvCxnSpPr>
          <p:nvPr/>
        </p:nvCxnSpPr>
        <p:spPr>
          <a:xfrm flipV="1">
            <a:off x="6062503" y="354294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55C59773-AB70-4A1C-BD25-EB74E8F91D56}"/>
              </a:ext>
            </a:extLst>
          </p:cNvPr>
          <p:cNvCxnSpPr>
            <a:cxnSpLocks/>
            <a:stCxn id="18" idx="2"/>
            <a:endCxn id="20" idx="0"/>
          </p:cNvCxnSpPr>
          <p:nvPr/>
        </p:nvCxnSpPr>
        <p:spPr>
          <a:xfrm>
            <a:off x="5334370" y="354294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3B2873D7-CCD3-4872-94D9-BE69C03AAF84}"/>
              </a:ext>
            </a:extLst>
          </p:cNvPr>
          <p:cNvSpPr/>
          <p:nvPr/>
        </p:nvSpPr>
        <p:spPr>
          <a:xfrm>
            <a:off x="8131873" y="495774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0856C774-87FB-41E8-88F4-86FD248CC13B}"/>
              </a:ext>
            </a:extLst>
          </p:cNvPr>
          <p:cNvSpPr/>
          <p:nvPr/>
        </p:nvSpPr>
        <p:spPr>
          <a:xfrm>
            <a:off x="5842368" y="221435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6" name="Oval 25">
            <a:extLst>
              <a:ext uri="{FF2B5EF4-FFF2-40B4-BE49-F238E27FC236}">
                <a16:creationId xmlns:a16="http://schemas.microsoft.com/office/drawing/2014/main" id="{A0EE7CB7-CD05-4DB8-83FE-AB87573882C3}"/>
              </a:ext>
            </a:extLst>
          </p:cNvPr>
          <p:cNvSpPr/>
          <p:nvPr/>
        </p:nvSpPr>
        <p:spPr>
          <a:xfrm>
            <a:off x="3474441" y="186457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7" name="Oval 26">
            <a:extLst>
              <a:ext uri="{FF2B5EF4-FFF2-40B4-BE49-F238E27FC236}">
                <a16:creationId xmlns:a16="http://schemas.microsoft.com/office/drawing/2014/main" id="{3D9FF543-3011-4C65-A5E0-04E37E122A4A}"/>
              </a:ext>
            </a:extLst>
          </p:cNvPr>
          <p:cNvSpPr/>
          <p:nvPr/>
        </p:nvSpPr>
        <p:spPr>
          <a:xfrm>
            <a:off x="3474441" y="495774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8" name="Oval 27">
            <a:extLst>
              <a:ext uri="{FF2B5EF4-FFF2-40B4-BE49-F238E27FC236}">
                <a16:creationId xmlns:a16="http://schemas.microsoft.com/office/drawing/2014/main" id="{F361448E-28A4-42B3-8926-1200D929EBB8}"/>
              </a:ext>
            </a:extLst>
          </p:cNvPr>
          <p:cNvSpPr/>
          <p:nvPr/>
        </p:nvSpPr>
        <p:spPr>
          <a:xfrm>
            <a:off x="8119173" y="1855625"/>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29" name="Straight Connector 28">
            <a:extLst>
              <a:ext uri="{FF2B5EF4-FFF2-40B4-BE49-F238E27FC236}">
                <a16:creationId xmlns:a16="http://schemas.microsoft.com/office/drawing/2014/main" id="{B83B83E3-E7B7-437F-B8E2-301C97180023}"/>
              </a:ext>
            </a:extLst>
          </p:cNvPr>
          <p:cNvCxnSpPr>
            <a:cxnSpLocks/>
          </p:cNvCxnSpPr>
          <p:nvPr/>
        </p:nvCxnSpPr>
        <p:spPr>
          <a:xfrm>
            <a:off x="3694574" y="1626536"/>
            <a:ext cx="4644732" cy="2853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F57A8-03C9-4436-A10A-A4924FB4F4D9}"/>
              </a:ext>
            </a:extLst>
          </p:cNvPr>
          <p:cNvCxnSpPr>
            <a:endCxn id="26" idx="0"/>
          </p:cNvCxnSpPr>
          <p:nvPr/>
        </p:nvCxnSpPr>
        <p:spPr>
          <a:xfrm>
            <a:off x="3694575" y="162653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ECE7ED-C2BA-42F1-A7D0-69829CEF1007}"/>
              </a:ext>
            </a:extLst>
          </p:cNvPr>
          <p:cNvCxnSpPr>
            <a:cxnSpLocks/>
            <a:endCxn id="25" idx="0"/>
          </p:cNvCxnSpPr>
          <p:nvPr/>
        </p:nvCxnSpPr>
        <p:spPr>
          <a:xfrm flipH="1">
            <a:off x="6062502" y="161653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C32EAA-F9E1-429D-BA86-FC3DC9C07F8C}"/>
              </a:ext>
            </a:extLst>
          </p:cNvPr>
          <p:cNvCxnSpPr>
            <a:cxnSpLocks/>
            <a:endCxn id="28" idx="0"/>
          </p:cNvCxnSpPr>
          <p:nvPr/>
        </p:nvCxnSpPr>
        <p:spPr>
          <a:xfrm>
            <a:off x="8339306" y="1641810"/>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CA88B2B-EA75-4DB3-8CE2-987E20F64C27}"/>
              </a:ext>
            </a:extLst>
          </p:cNvPr>
          <p:cNvSpPr/>
          <p:nvPr/>
        </p:nvSpPr>
        <p:spPr>
          <a:xfrm>
            <a:off x="5825964" y="457819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34" name="Straight Connector 33">
            <a:extLst>
              <a:ext uri="{FF2B5EF4-FFF2-40B4-BE49-F238E27FC236}">
                <a16:creationId xmlns:a16="http://schemas.microsoft.com/office/drawing/2014/main" id="{4C15FC19-B453-46E3-AF65-2FB0FC0FB58E}"/>
              </a:ext>
            </a:extLst>
          </p:cNvPr>
          <p:cNvCxnSpPr>
            <a:cxnSpLocks/>
          </p:cNvCxnSpPr>
          <p:nvPr/>
        </p:nvCxnSpPr>
        <p:spPr>
          <a:xfrm>
            <a:off x="3694574" y="5651801"/>
            <a:ext cx="46447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89F9A2-B917-4E2B-8D16-B7948857A634}"/>
              </a:ext>
            </a:extLst>
          </p:cNvPr>
          <p:cNvCxnSpPr>
            <a:cxnSpLocks/>
            <a:stCxn id="33" idx="4"/>
          </p:cNvCxnSpPr>
          <p:nvPr/>
        </p:nvCxnSpPr>
        <p:spPr>
          <a:xfrm>
            <a:off x="6046098" y="501846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8FD559-E4AF-4DCC-8444-1E147D59C6CC}"/>
              </a:ext>
            </a:extLst>
          </p:cNvPr>
          <p:cNvCxnSpPr>
            <a:cxnSpLocks/>
            <a:endCxn id="27" idx="4"/>
          </p:cNvCxnSpPr>
          <p:nvPr/>
        </p:nvCxnSpPr>
        <p:spPr>
          <a:xfrm flipV="1">
            <a:off x="3694574" y="539800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822370-AE36-49B4-B299-9E641D077E13}"/>
              </a:ext>
            </a:extLst>
          </p:cNvPr>
          <p:cNvCxnSpPr>
            <a:cxnSpLocks/>
            <a:endCxn id="24" idx="4"/>
          </p:cNvCxnSpPr>
          <p:nvPr/>
        </p:nvCxnSpPr>
        <p:spPr>
          <a:xfrm flipV="1">
            <a:off x="8352007" y="5398010"/>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26EEF41-2B54-4C10-9CBA-4BEF9FCC7DC6}"/>
              </a:ext>
            </a:extLst>
          </p:cNvPr>
          <p:cNvSpPr/>
          <p:nvPr/>
        </p:nvSpPr>
        <p:spPr>
          <a:xfrm>
            <a:off x="3914708" y="268926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9" name="Rectangle 38">
            <a:extLst>
              <a:ext uri="{FF2B5EF4-FFF2-40B4-BE49-F238E27FC236}">
                <a16:creationId xmlns:a16="http://schemas.microsoft.com/office/drawing/2014/main" id="{6C3A2B12-2BA6-4D68-B3A8-E527F4DAAFA9}"/>
              </a:ext>
            </a:extLst>
          </p:cNvPr>
          <p:cNvSpPr/>
          <p:nvPr/>
        </p:nvSpPr>
        <p:spPr>
          <a:xfrm>
            <a:off x="3914708" y="412010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0" name="Rectangle 39">
            <a:extLst>
              <a:ext uri="{FF2B5EF4-FFF2-40B4-BE49-F238E27FC236}">
                <a16:creationId xmlns:a16="http://schemas.microsoft.com/office/drawing/2014/main" id="{23B2C731-DCCD-40F7-8781-06DB53368C17}"/>
              </a:ext>
            </a:extLst>
          </p:cNvPr>
          <p:cNvSpPr/>
          <p:nvPr/>
        </p:nvSpPr>
        <p:spPr>
          <a:xfrm>
            <a:off x="7674674" y="4118806"/>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1" name="Rectangle 40">
            <a:extLst>
              <a:ext uri="{FF2B5EF4-FFF2-40B4-BE49-F238E27FC236}">
                <a16:creationId xmlns:a16="http://schemas.microsoft.com/office/drawing/2014/main" id="{901342CA-132E-4F2C-9B6A-917985EF5CDC}"/>
              </a:ext>
            </a:extLst>
          </p:cNvPr>
          <p:cNvSpPr/>
          <p:nvPr/>
        </p:nvSpPr>
        <p:spPr>
          <a:xfrm>
            <a:off x="7674672" y="2663819"/>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68" name="Inhaltsplatzhalter 8">
            <a:extLst>
              <a:ext uri="{FF2B5EF4-FFF2-40B4-BE49-F238E27FC236}">
                <a16:creationId xmlns:a16="http://schemas.microsoft.com/office/drawing/2014/main" id="{D0CF0B72-0E66-4965-B51F-87F5D0D4B3F3}"/>
              </a:ext>
            </a:extLst>
          </p:cNvPr>
          <p:cNvSpPr txBox="1">
            <a:spLocks/>
          </p:cNvSpPr>
          <p:nvPr/>
        </p:nvSpPr>
        <p:spPr>
          <a:xfrm>
            <a:off x="184188" y="1450257"/>
            <a:ext cx="2794524" cy="1308362"/>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CH" sz="2200"/>
              <a:t>Peers will each execute the proposed tx. None of these executions will update ledger</a:t>
            </a:r>
          </a:p>
          <a:p>
            <a:pPr marL="0" indent="0" algn="just">
              <a:buNone/>
            </a:pPr>
            <a:r>
              <a:rPr lang="de-CH" sz="2200"/>
              <a:t>Each execution will capture the set of Read and Written data, called RW sets, which will now flow in the fabric</a:t>
            </a:r>
          </a:p>
          <a:p>
            <a:pPr marL="0" indent="0" algn="just">
              <a:buNone/>
            </a:pPr>
            <a:r>
              <a:rPr lang="de-CH" sz="2200"/>
              <a:t>Transaction can be signed &amp; encrypted</a:t>
            </a:r>
          </a:p>
        </p:txBody>
      </p:sp>
      <p:pic>
        <p:nvPicPr>
          <p:cNvPr id="1026" name="Picture 2" descr="https://pngimage.net/wp-content/uploads/2018/06/processing-png-8.png">
            <a:extLst>
              <a:ext uri="{FF2B5EF4-FFF2-40B4-BE49-F238E27FC236}">
                <a16:creationId xmlns:a16="http://schemas.microsoft.com/office/drawing/2014/main" id="{1D2342AF-4F1E-4794-9639-F8EEB72FF9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0946" y="2806257"/>
            <a:ext cx="687290" cy="5533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s://pngimage.net/wp-content/uploads/2018/06/processing-png-8.png">
            <a:extLst>
              <a:ext uri="{FF2B5EF4-FFF2-40B4-BE49-F238E27FC236}">
                <a16:creationId xmlns:a16="http://schemas.microsoft.com/office/drawing/2014/main" id="{96267C76-E61E-4FFF-8F15-FF128F1CEA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934" y="5233102"/>
            <a:ext cx="687290" cy="5533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pngimage.net/wp-content/uploads/2018/06/processing-png-8.png">
            <a:extLst>
              <a:ext uri="{FF2B5EF4-FFF2-40B4-BE49-F238E27FC236}">
                <a16:creationId xmlns:a16="http://schemas.microsoft.com/office/drawing/2014/main" id="{7B79E981-E7EE-452B-96C5-BFA3132A6C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107" y="2814983"/>
            <a:ext cx="687290" cy="5533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pngimage.net/wp-content/uploads/2018/06/processing-png-8.png">
            <a:extLst>
              <a:ext uri="{FF2B5EF4-FFF2-40B4-BE49-F238E27FC236}">
                <a16:creationId xmlns:a16="http://schemas.microsoft.com/office/drawing/2014/main" id="{342445EC-4D0D-4F46-9BE8-5554BBF90A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1767" y="5172271"/>
            <a:ext cx="687290" cy="55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6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9C2B11-68D0-4D18-B41F-FFDD6CFD7F47}"/>
              </a:ext>
            </a:extLst>
          </p:cNvPr>
          <p:cNvSpPr/>
          <p:nvPr/>
        </p:nvSpPr>
        <p:spPr>
          <a:xfrm>
            <a:off x="3024696" y="1505599"/>
            <a:ext cx="6063449" cy="428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el 1"/>
          <p:cNvSpPr>
            <a:spLocks noGrp="1"/>
          </p:cNvSpPr>
          <p:nvPr>
            <p:ph type="title"/>
          </p:nvPr>
        </p:nvSpPr>
        <p:spPr>
          <a:xfrm>
            <a:off x="457200" y="346646"/>
            <a:ext cx="8229600" cy="1143000"/>
          </a:xfrm>
        </p:spPr>
        <p:txBody>
          <a:bodyPr>
            <a:noAutofit/>
          </a:bodyPr>
          <a:lstStyle/>
          <a:p>
            <a:r>
              <a:rPr lang="vi-VN" sz="3200" b="1"/>
              <a:t>Transaction Flow</a:t>
            </a:r>
            <a:br>
              <a:rPr lang="de-CH" sz="3200" b="1"/>
            </a:br>
            <a:r>
              <a:rPr lang="vi-VN" sz="2400" b="1">
                <a:solidFill>
                  <a:schemeClr val="accent6"/>
                </a:solidFill>
                <a:latin typeface="Calibri (Headings)"/>
              </a:rPr>
              <a:t>Endorsement Phase: Step </a:t>
            </a:r>
            <a:r>
              <a:rPr lang="en-US" sz="2400" b="1">
                <a:solidFill>
                  <a:schemeClr val="accent6"/>
                </a:solidFill>
                <a:latin typeface="Calibri (Headings)"/>
              </a:rPr>
              <a:t>3</a:t>
            </a:r>
            <a:r>
              <a:rPr lang="vi-VN" sz="2400" b="1">
                <a:solidFill>
                  <a:schemeClr val="accent6"/>
                </a:solidFill>
                <a:latin typeface="Calibri (Headings)"/>
              </a:rPr>
              <a:t> – Propos</a:t>
            </a:r>
            <a:r>
              <a:rPr lang="en-US" sz="2400" b="1">
                <a:solidFill>
                  <a:schemeClr val="accent6"/>
                </a:solidFill>
                <a:latin typeface="Calibri (Headings)"/>
              </a:rPr>
              <a:t>al</a:t>
            </a:r>
            <a:r>
              <a:rPr lang="vi-VN" sz="2400" b="1">
                <a:solidFill>
                  <a:schemeClr val="accent6"/>
                </a:solidFill>
                <a:latin typeface="Calibri (Headings)"/>
              </a:rPr>
              <a:t> </a:t>
            </a:r>
            <a:r>
              <a:rPr lang="en-US" sz="2400" b="1">
                <a:solidFill>
                  <a:schemeClr val="accent6"/>
                </a:solidFill>
                <a:latin typeface="Calibri (Headings)"/>
              </a:rPr>
              <a:t>response</a:t>
            </a:r>
            <a:endParaRPr lang="de-CH" sz="2400">
              <a:latin typeface="Calibri (Headings)"/>
            </a:endParaRPr>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39</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Rectangle 5">
            <a:extLst>
              <a:ext uri="{FF2B5EF4-FFF2-40B4-BE49-F238E27FC236}">
                <a16:creationId xmlns:a16="http://schemas.microsoft.com/office/drawing/2014/main" id="{5CF73842-7C4E-4980-863D-6370DBF09CCF}"/>
              </a:ext>
            </a:extLst>
          </p:cNvPr>
          <p:cNvSpPr/>
          <p:nvPr/>
        </p:nvSpPr>
        <p:spPr>
          <a:xfrm>
            <a:off x="7141274" y="267384"/>
            <a:ext cx="770467"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Client Apps</a:t>
            </a:r>
            <a:endParaRPr lang="vi-VN"/>
          </a:p>
        </p:txBody>
      </p:sp>
      <p:sp>
        <p:nvSpPr>
          <p:cNvPr id="8" name="Rectangle 7">
            <a:extLst>
              <a:ext uri="{FF2B5EF4-FFF2-40B4-BE49-F238E27FC236}">
                <a16:creationId xmlns:a16="http://schemas.microsoft.com/office/drawing/2014/main" id="{69EF14CD-A0CD-4870-AECD-DC42C557F09B}"/>
              </a:ext>
            </a:extLst>
          </p:cNvPr>
          <p:cNvSpPr/>
          <p:nvPr/>
        </p:nvSpPr>
        <p:spPr>
          <a:xfrm>
            <a:off x="7903275" y="267384"/>
            <a:ext cx="355601"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SDK</a:t>
            </a:r>
            <a:endParaRPr lang="vi-VN"/>
          </a:p>
        </p:txBody>
      </p:sp>
      <p:sp>
        <p:nvSpPr>
          <p:cNvPr id="13" name="Rectangle 12">
            <a:extLst>
              <a:ext uri="{FF2B5EF4-FFF2-40B4-BE49-F238E27FC236}">
                <a16:creationId xmlns:a16="http://schemas.microsoft.com/office/drawing/2014/main" id="{B1692155-F0DD-49C5-AD40-03457C79B76C}"/>
              </a:ext>
            </a:extLst>
          </p:cNvPr>
          <p:cNvSpPr/>
          <p:nvPr/>
        </p:nvSpPr>
        <p:spPr>
          <a:xfrm>
            <a:off x="4666560" y="243030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4" name="Rectangle 13">
            <a:extLst>
              <a:ext uri="{FF2B5EF4-FFF2-40B4-BE49-F238E27FC236}">
                <a16:creationId xmlns:a16="http://schemas.microsoft.com/office/drawing/2014/main" id="{018A867B-41F8-47A4-9230-6897EDEC5995}"/>
              </a:ext>
            </a:extLst>
          </p:cNvPr>
          <p:cNvSpPr/>
          <p:nvPr/>
        </p:nvSpPr>
        <p:spPr>
          <a:xfrm>
            <a:off x="3267009"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15" name="Rectangle 14">
            <a:extLst>
              <a:ext uri="{FF2B5EF4-FFF2-40B4-BE49-F238E27FC236}">
                <a16:creationId xmlns:a16="http://schemas.microsoft.com/office/drawing/2014/main" id="{68516CED-1C66-4E0F-A6C9-D9DC3B92AC23}"/>
              </a:ext>
            </a:extLst>
          </p:cNvPr>
          <p:cNvSpPr/>
          <p:nvPr/>
        </p:nvSpPr>
        <p:spPr>
          <a:xfrm>
            <a:off x="7911741"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16" name="Rectangle 15">
            <a:extLst>
              <a:ext uri="{FF2B5EF4-FFF2-40B4-BE49-F238E27FC236}">
                <a16:creationId xmlns:a16="http://schemas.microsoft.com/office/drawing/2014/main" id="{C7A4082E-3F99-4655-8F8F-340414077472}"/>
              </a:ext>
            </a:extLst>
          </p:cNvPr>
          <p:cNvSpPr/>
          <p:nvPr/>
        </p:nvSpPr>
        <p:spPr>
          <a:xfrm>
            <a:off x="3267009"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17" name="Rectangle 16">
            <a:extLst>
              <a:ext uri="{FF2B5EF4-FFF2-40B4-BE49-F238E27FC236}">
                <a16:creationId xmlns:a16="http://schemas.microsoft.com/office/drawing/2014/main" id="{1C8C7EFA-EBF2-48C3-BBC6-67613CDE1C7B}"/>
              </a:ext>
            </a:extLst>
          </p:cNvPr>
          <p:cNvSpPr/>
          <p:nvPr/>
        </p:nvSpPr>
        <p:spPr>
          <a:xfrm>
            <a:off x="7911742"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8" name="Rectangle 17">
            <a:extLst>
              <a:ext uri="{FF2B5EF4-FFF2-40B4-BE49-F238E27FC236}">
                <a16:creationId xmlns:a16="http://schemas.microsoft.com/office/drawing/2014/main" id="{B5801E32-3077-4ACD-A781-669BE1E19ED4}"/>
              </a:ext>
            </a:extLst>
          </p:cNvPr>
          <p:cNvSpPr/>
          <p:nvPr/>
        </p:nvSpPr>
        <p:spPr>
          <a:xfrm>
            <a:off x="4906803"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9" name="Rectangle 18">
            <a:extLst>
              <a:ext uri="{FF2B5EF4-FFF2-40B4-BE49-F238E27FC236}">
                <a16:creationId xmlns:a16="http://schemas.microsoft.com/office/drawing/2014/main" id="{FAA30CDD-7C09-41BB-8C1D-534DC18E3A8B}"/>
              </a:ext>
            </a:extLst>
          </p:cNvPr>
          <p:cNvSpPr/>
          <p:nvPr/>
        </p:nvSpPr>
        <p:spPr>
          <a:xfrm>
            <a:off x="6274170"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20" name="Rectangle 19">
            <a:extLst>
              <a:ext uri="{FF2B5EF4-FFF2-40B4-BE49-F238E27FC236}">
                <a16:creationId xmlns:a16="http://schemas.microsoft.com/office/drawing/2014/main" id="{0DCB8A15-3836-4F80-A46D-645D93593BD4}"/>
              </a:ext>
            </a:extLst>
          </p:cNvPr>
          <p:cNvSpPr/>
          <p:nvPr/>
        </p:nvSpPr>
        <p:spPr>
          <a:xfrm>
            <a:off x="5634936" y="378797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21" name="Straight Connector 20">
            <a:extLst>
              <a:ext uri="{FF2B5EF4-FFF2-40B4-BE49-F238E27FC236}">
                <a16:creationId xmlns:a16="http://schemas.microsoft.com/office/drawing/2014/main" id="{284BAF1B-8928-499C-B198-FA5E330CC3F9}"/>
              </a:ext>
            </a:extLst>
          </p:cNvPr>
          <p:cNvCxnSpPr>
            <a:cxnSpLocks/>
            <a:stCxn id="18" idx="3"/>
            <a:endCxn id="19" idx="1"/>
          </p:cNvCxnSpPr>
          <p:nvPr/>
        </p:nvCxnSpPr>
        <p:spPr>
          <a:xfrm>
            <a:off x="5761936" y="316028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B7FB95A8-4FAF-4F82-99A8-4EEAB9589D3E}"/>
              </a:ext>
            </a:extLst>
          </p:cNvPr>
          <p:cNvCxnSpPr>
            <a:cxnSpLocks/>
            <a:stCxn id="20" idx="0"/>
            <a:endCxn id="19" idx="2"/>
          </p:cNvCxnSpPr>
          <p:nvPr/>
        </p:nvCxnSpPr>
        <p:spPr>
          <a:xfrm flipV="1">
            <a:off x="6062503" y="354294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55C59773-AB70-4A1C-BD25-EB74E8F91D56}"/>
              </a:ext>
            </a:extLst>
          </p:cNvPr>
          <p:cNvCxnSpPr>
            <a:cxnSpLocks/>
            <a:stCxn id="18" idx="2"/>
            <a:endCxn id="20" idx="0"/>
          </p:cNvCxnSpPr>
          <p:nvPr/>
        </p:nvCxnSpPr>
        <p:spPr>
          <a:xfrm>
            <a:off x="5334370" y="354294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3B2873D7-CCD3-4872-94D9-BE69C03AAF84}"/>
              </a:ext>
            </a:extLst>
          </p:cNvPr>
          <p:cNvSpPr/>
          <p:nvPr/>
        </p:nvSpPr>
        <p:spPr>
          <a:xfrm>
            <a:off x="8131873" y="495774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0856C774-87FB-41E8-88F4-86FD248CC13B}"/>
              </a:ext>
            </a:extLst>
          </p:cNvPr>
          <p:cNvSpPr/>
          <p:nvPr/>
        </p:nvSpPr>
        <p:spPr>
          <a:xfrm>
            <a:off x="5842368" y="221435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6" name="Oval 25">
            <a:extLst>
              <a:ext uri="{FF2B5EF4-FFF2-40B4-BE49-F238E27FC236}">
                <a16:creationId xmlns:a16="http://schemas.microsoft.com/office/drawing/2014/main" id="{A0EE7CB7-CD05-4DB8-83FE-AB87573882C3}"/>
              </a:ext>
            </a:extLst>
          </p:cNvPr>
          <p:cNvSpPr/>
          <p:nvPr/>
        </p:nvSpPr>
        <p:spPr>
          <a:xfrm>
            <a:off x="3474441" y="186457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7" name="Oval 26">
            <a:extLst>
              <a:ext uri="{FF2B5EF4-FFF2-40B4-BE49-F238E27FC236}">
                <a16:creationId xmlns:a16="http://schemas.microsoft.com/office/drawing/2014/main" id="{3D9FF543-3011-4C65-A5E0-04E37E122A4A}"/>
              </a:ext>
            </a:extLst>
          </p:cNvPr>
          <p:cNvSpPr/>
          <p:nvPr/>
        </p:nvSpPr>
        <p:spPr>
          <a:xfrm>
            <a:off x="3474441" y="495774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8" name="Oval 27">
            <a:extLst>
              <a:ext uri="{FF2B5EF4-FFF2-40B4-BE49-F238E27FC236}">
                <a16:creationId xmlns:a16="http://schemas.microsoft.com/office/drawing/2014/main" id="{F361448E-28A4-42B3-8926-1200D929EBB8}"/>
              </a:ext>
            </a:extLst>
          </p:cNvPr>
          <p:cNvSpPr/>
          <p:nvPr/>
        </p:nvSpPr>
        <p:spPr>
          <a:xfrm>
            <a:off x="8119173" y="1855625"/>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29" name="Straight Connector 28">
            <a:extLst>
              <a:ext uri="{FF2B5EF4-FFF2-40B4-BE49-F238E27FC236}">
                <a16:creationId xmlns:a16="http://schemas.microsoft.com/office/drawing/2014/main" id="{B83B83E3-E7B7-437F-B8E2-301C97180023}"/>
              </a:ext>
            </a:extLst>
          </p:cNvPr>
          <p:cNvCxnSpPr>
            <a:cxnSpLocks/>
          </p:cNvCxnSpPr>
          <p:nvPr/>
        </p:nvCxnSpPr>
        <p:spPr>
          <a:xfrm>
            <a:off x="3694574" y="1626536"/>
            <a:ext cx="4644732" cy="2853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F57A8-03C9-4436-A10A-A4924FB4F4D9}"/>
              </a:ext>
            </a:extLst>
          </p:cNvPr>
          <p:cNvCxnSpPr>
            <a:endCxn id="26" idx="0"/>
          </p:cNvCxnSpPr>
          <p:nvPr/>
        </p:nvCxnSpPr>
        <p:spPr>
          <a:xfrm>
            <a:off x="3694575" y="162653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ECE7ED-C2BA-42F1-A7D0-69829CEF1007}"/>
              </a:ext>
            </a:extLst>
          </p:cNvPr>
          <p:cNvCxnSpPr>
            <a:cxnSpLocks/>
            <a:endCxn id="25" idx="0"/>
          </p:cNvCxnSpPr>
          <p:nvPr/>
        </p:nvCxnSpPr>
        <p:spPr>
          <a:xfrm flipH="1">
            <a:off x="6062502" y="161653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C32EAA-F9E1-429D-BA86-FC3DC9C07F8C}"/>
              </a:ext>
            </a:extLst>
          </p:cNvPr>
          <p:cNvCxnSpPr>
            <a:cxnSpLocks/>
            <a:endCxn id="28" idx="0"/>
          </p:cNvCxnSpPr>
          <p:nvPr/>
        </p:nvCxnSpPr>
        <p:spPr>
          <a:xfrm>
            <a:off x="8339306" y="1641810"/>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CA88B2B-EA75-4DB3-8CE2-987E20F64C27}"/>
              </a:ext>
            </a:extLst>
          </p:cNvPr>
          <p:cNvSpPr/>
          <p:nvPr/>
        </p:nvSpPr>
        <p:spPr>
          <a:xfrm>
            <a:off x="5825964" y="457819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34" name="Straight Connector 33">
            <a:extLst>
              <a:ext uri="{FF2B5EF4-FFF2-40B4-BE49-F238E27FC236}">
                <a16:creationId xmlns:a16="http://schemas.microsoft.com/office/drawing/2014/main" id="{4C15FC19-B453-46E3-AF65-2FB0FC0FB58E}"/>
              </a:ext>
            </a:extLst>
          </p:cNvPr>
          <p:cNvCxnSpPr>
            <a:cxnSpLocks/>
          </p:cNvCxnSpPr>
          <p:nvPr/>
        </p:nvCxnSpPr>
        <p:spPr>
          <a:xfrm>
            <a:off x="3694574" y="5651801"/>
            <a:ext cx="46447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89F9A2-B917-4E2B-8D16-B7948857A634}"/>
              </a:ext>
            </a:extLst>
          </p:cNvPr>
          <p:cNvCxnSpPr>
            <a:cxnSpLocks/>
            <a:stCxn id="33" idx="4"/>
          </p:cNvCxnSpPr>
          <p:nvPr/>
        </p:nvCxnSpPr>
        <p:spPr>
          <a:xfrm>
            <a:off x="6046098" y="501846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8FD559-E4AF-4DCC-8444-1E147D59C6CC}"/>
              </a:ext>
            </a:extLst>
          </p:cNvPr>
          <p:cNvCxnSpPr>
            <a:cxnSpLocks/>
            <a:endCxn id="27" idx="4"/>
          </p:cNvCxnSpPr>
          <p:nvPr/>
        </p:nvCxnSpPr>
        <p:spPr>
          <a:xfrm flipV="1">
            <a:off x="3694574" y="539800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822370-AE36-49B4-B299-9E641D077E13}"/>
              </a:ext>
            </a:extLst>
          </p:cNvPr>
          <p:cNvCxnSpPr>
            <a:cxnSpLocks/>
            <a:endCxn id="24" idx="4"/>
          </p:cNvCxnSpPr>
          <p:nvPr/>
        </p:nvCxnSpPr>
        <p:spPr>
          <a:xfrm flipV="1">
            <a:off x="8352007" y="5398010"/>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26EEF41-2B54-4C10-9CBA-4BEF9FCC7DC6}"/>
              </a:ext>
            </a:extLst>
          </p:cNvPr>
          <p:cNvSpPr/>
          <p:nvPr/>
        </p:nvSpPr>
        <p:spPr>
          <a:xfrm>
            <a:off x="3914708" y="268926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9" name="Rectangle 38">
            <a:extLst>
              <a:ext uri="{FF2B5EF4-FFF2-40B4-BE49-F238E27FC236}">
                <a16:creationId xmlns:a16="http://schemas.microsoft.com/office/drawing/2014/main" id="{6C3A2B12-2BA6-4D68-B3A8-E527F4DAAFA9}"/>
              </a:ext>
            </a:extLst>
          </p:cNvPr>
          <p:cNvSpPr/>
          <p:nvPr/>
        </p:nvSpPr>
        <p:spPr>
          <a:xfrm>
            <a:off x="3914708" y="412010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0" name="Rectangle 39">
            <a:extLst>
              <a:ext uri="{FF2B5EF4-FFF2-40B4-BE49-F238E27FC236}">
                <a16:creationId xmlns:a16="http://schemas.microsoft.com/office/drawing/2014/main" id="{23B2C731-DCCD-40F7-8781-06DB53368C17}"/>
              </a:ext>
            </a:extLst>
          </p:cNvPr>
          <p:cNvSpPr/>
          <p:nvPr/>
        </p:nvSpPr>
        <p:spPr>
          <a:xfrm>
            <a:off x="7674674" y="4118806"/>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1" name="Rectangle 40">
            <a:extLst>
              <a:ext uri="{FF2B5EF4-FFF2-40B4-BE49-F238E27FC236}">
                <a16:creationId xmlns:a16="http://schemas.microsoft.com/office/drawing/2014/main" id="{901342CA-132E-4F2C-9B6A-917985EF5CDC}"/>
              </a:ext>
            </a:extLst>
          </p:cNvPr>
          <p:cNvSpPr/>
          <p:nvPr/>
        </p:nvSpPr>
        <p:spPr>
          <a:xfrm>
            <a:off x="7674672" y="2663819"/>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cxnSp>
        <p:nvCxnSpPr>
          <p:cNvPr id="43" name="Straight Arrow Connector 42">
            <a:extLst>
              <a:ext uri="{FF2B5EF4-FFF2-40B4-BE49-F238E27FC236}">
                <a16:creationId xmlns:a16="http://schemas.microsoft.com/office/drawing/2014/main" id="{42AE3ACF-A9A3-4471-849F-575187C864A9}"/>
              </a:ext>
            </a:extLst>
          </p:cNvPr>
          <p:cNvCxnSpPr>
            <a:cxnSpLocks/>
            <a:stCxn id="6" idx="2"/>
            <a:endCxn id="14" idx="3"/>
          </p:cNvCxnSpPr>
          <p:nvPr/>
        </p:nvCxnSpPr>
        <p:spPr>
          <a:xfrm flipH="1">
            <a:off x="4122142" y="1270928"/>
            <a:ext cx="3404366" cy="1201102"/>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BB4171E-5E6B-420D-BA3B-A10A5E0C6212}"/>
              </a:ext>
            </a:extLst>
          </p:cNvPr>
          <p:cNvCxnSpPr>
            <a:cxnSpLocks/>
            <a:stCxn id="6" idx="2"/>
            <a:endCxn id="16" idx="3"/>
          </p:cNvCxnSpPr>
          <p:nvPr/>
        </p:nvCxnSpPr>
        <p:spPr>
          <a:xfrm flipH="1">
            <a:off x="4122142" y="1270928"/>
            <a:ext cx="3404366" cy="3524290"/>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4A782AB-7F72-4AD9-8E2E-D1049051C38E}"/>
              </a:ext>
            </a:extLst>
          </p:cNvPr>
          <p:cNvCxnSpPr>
            <a:cxnSpLocks/>
            <a:stCxn id="6" idx="2"/>
            <a:endCxn id="17" idx="0"/>
          </p:cNvCxnSpPr>
          <p:nvPr/>
        </p:nvCxnSpPr>
        <p:spPr>
          <a:xfrm>
            <a:off x="7526508" y="1270928"/>
            <a:ext cx="812801" cy="3141630"/>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209493-9EEE-444C-BEAB-3F2AEBF533BA}"/>
              </a:ext>
            </a:extLst>
          </p:cNvPr>
          <p:cNvCxnSpPr>
            <a:cxnSpLocks/>
            <a:stCxn id="6" idx="2"/>
            <a:endCxn id="15" idx="1"/>
          </p:cNvCxnSpPr>
          <p:nvPr/>
        </p:nvCxnSpPr>
        <p:spPr>
          <a:xfrm>
            <a:off x="7526508" y="1270928"/>
            <a:ext cx="385233" cy="1201102"/>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Inhaltsplatzhalter 8">
            <a:extLst>
              <a:ext uri="{FF2B5EF4-FFF2-40B4-BE49-F238E27FC236}">
                <a16:creationId xmlns:a16="http://schemas.microsoft.com/office/drawing/2014/main" id="{D0CF0B72-0E66-4965-B51F-87F5D0D4B3F3}"/>
              </a:ext>
            </a:extLst>
          </p:cNvPr>
          <p:cNvSpPr txBox="1">
            <a:spLocks/>
          </p:cNvSpPr>
          <p:nvPr/>
        </p:nvSpPr>
        <p:spPr>
          <a:xfrm>
            <a:off x="230225" y="1724710"/>
            <a:ext cx="2794524" cy="2874365"/>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CH" sz="2200"/>
              <a:t>RW sets are asynchronously returned to application</a:t>
            </a:r>
          </a:p>
          <a:p>
            <a:pPr marL="0" indent="0" algn="just">
              <a:buNone/>
            </a:pPr>
            <a:endParaRPr lang="de-CH" sz="2200"/>
          </a:p>
          <a:p>
            <a:pPr marL="0" indent="0" algn="just">
              <a:buNone/>
            </a:pPr>
            <a:r>
              <a:rPr lang="de-CH" sz="2200"/>
              <a:t>The RW sets are signed by each endorser and also includes each record version number</a:t>
            </a:r>
          </a:p>
        </p:txBody>
      </p:sp>
    </p:spTree>
    <p:extLst>
      <p:ext uri="{BB962C8B-B14F-4D97-AF65-F5344CB8AC3E}">
        <p14:creationId xmlns:p14="http://schemas.microsoft.com/office/powerpoint/2010/main" val="43442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3C8FC8-B2DD-4762-ADB9-293E9C7168E8}"/>
              </a:ext>
            </a:extLst>
          </p:cNvPr>
          <p:cNvPicPr>
            <a:picLocks noChangeAspect="1"/>
          </p:cNvPicPr>
          <p:nvPr/>
        </p:nvPicPr>
        <p:blipFill>
          <a:blip r:embed="rId4"/>
          <a:stretch>
            <a:fillRect/>
          </a:stretch>
        </p:blipFill>
        <p:spPr>
          <a:xfrm>
            <a:off x="1355068" y="2310045"/>
            <a:ext cx="6948264" cy="3078842"/>
          </a:xfrm>
          <a:prstGeom prst="rect">
            <a:avLst/>
          </a:prstGeom>
        </p:spPr>
      </p:pic>
      <p:sp>
        <p:nvSpPr>
          <p:cNvPr id="8" name="Titel 7"/>
          <p:cNvSpPr>
            <a:spLocks noGrp="1"/>
          </p:cNvSpPr>
          <p:nvPr>
            <p:ph type="title"/>
          </p:nvPr>
        </p:nvSpPr>
        <p:spPr/>
        <p:txBody>
          <a:bodyPr>
            <a:noAutofit/>
          </a:bodyPr>
          <a:lstStyle/>
          <a:p>
            <a:r>
              <a:rPr lang="de-CH" sz="3200" b="1"/>
              <a:t>Introduction</a:t>
            </a:r>
            <a:br>
              <a:rPr lang="de-CH" sz="3200" b="1"/>
            </a:br>
            <a:r>
              <a:rPr lang="de-CH" sz="3200" b="1">
                <a:solidFill>
                  <a:schemeClr val="accent6"/>
                </a:solidFill>
              </a:rPr>
              <a:t>Agriculture Supply Chain problems</a:t>
            </a:r>
          </a:p>
        </p:txBody>
      </p:sp>
      <p:sp>
        <p:nvSpPr>
          <p:cNvPr id="9" name="Inhaltsplatzhalter 8"/>
          <p:cNvSpPr>
            <a:spLocks noGrp="1"/>
          </p:cNvSpPr>
          <p:nvPr>
            <p:ph idx="1"/>
          </p:nvPr>
        </p:nvSpPr>
        <p:spPr>
          <a:xfrm>
            <a:off x="971600" y="1600200"/>
            <a:ext cx="7715200" cy="944053"/>
          </a:xfrm>
        </p:spPr>
        <p:txBody>
          <a:bodyPr>
            <a:normAutofit fontScale="92500" lnSpcReduction="10000"/>
          </a:bodyPr>
          <a:lstStyle/>
          <a:p>
            <a:r>
              <a:rPr lang="en-US" dirty="0"/>
              <a:t>It takes too long to determine the source of contamination</a:t>
            </a:r>
            <a:endParaRPr lang="de-CH" dirty="0"/>
          </a:p>
          <a:p>
            <a:endParaRPr lang="en-US" dirty="0"/>
          </a:p>
          <a:p>
            <a:endParaRPr lang="de-CH" dirty="0"/>
          </a:p>
          <a:p>
            <a:endParaRPr lang="de-CH" dirty="0"/>
          </a:p>
        </p:txBody>
      </p:sp>
      <p:sp>
        <p:nvSpPr>
          <p:cNvPr id="3" name="Fußzeilenplatzhalter 2"/>
          <p:cNvSpPr>
            <a:spLocks noGrp="1"/>
          </p:cNvSpPr>
          <p:nvPr>
            <p:ph type="ftr" sz="quarter" idx="11"/>
          </p:nvPr>
        </p:nvSpPr>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4</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Oval 2"/>
          <p:cNvSpPr>
            <a:spLocks noChangeAspect="1" noChangeArrowheads="1"/>
          </p:cNvSpPr>
          <p:nvPr>
            <p:custDataLst>
              <p:tags r:id="rId1"/>
            </p:custDataLst>
          </p:nvPr>
        </p:nvSpPr>
        <p:spPr bwMode="auto">
          <a:xfrm>
            <a:off x="611560" y="1628800"/>
            <a:ext cx="504000" cy="504000"/>
          </a:xfrm>
          <a:prstGeom prst="ellipse">
            <a:avLst/>
          </a:prstGeom>
          <a:solidFill>
            <a:schemeClr val="accent5"/>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lnSpc>
                <a:spcPct val="100000"/>
              </a:lnSpc>
              <a:spcBef>
                <a:spcPct val="0"/>
              </a:spcBef>
              <a:buClrTx/>
              <a:buSzPct val="115000"/>
              <a:buFont typeface="Symbol" pitchFamily="18" charset="2"/>
              <a:buNone/>
            </a:pPr>
            <a:r>
              <a:rPr lang="en-AU" sz="2800" b="1">
                <a:solidFill>
                  <a:schemeClr val="bg1"/>
                </a:solidFill>
              </a:rPr>
              <a:t>2</a:t>
            </a:r>
          </a:p>
        </p:txBody>
      </p:sp>
      <p:sp>
        <p:nvSpPr>
          <p:cNvPr id="11" name="Inhaltsplatzhalter 8">
            <a:extLst>
              <a:ext uri="{FF2B5EF4-FFF2-40B4-BE49-F238E27FC236}">
                <a16:creationId xmlns:a16="http://schemas.microsoft.com/office/drawing/2014/main" id="{CEA9C970-6C3B-40EE-8413-991BE6F88058}"/>
              </a:ext>
            </a:extLst>
          </p:cNvPr>
          <p:cNvSpPr txBox="1">
            <a:spLocks/>
          </p:cNvSpPr>
          <p:nvPr/>
        </p:nvSpPr>
        <p:spPr>
          <a:xfrm>
            <a:off x="2098576" y="5445637"/>
            <a:ext cx="6948264" cy="1388368"/>
          </a:xfrm>
          <a:prstGeom prst="rect">
            <a:avLst/>
          </a:prstGeom>
        </p:spPr>
        <p:txBody>
          <a:bodyPr vert="horz" lIns="0" tIns="45720" rIns="91440" bIns="45720" rtlCol="0">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6 days 18 hours and 26 minutes</a:t>
            </a:r>
            <a:endParaRPr lang="de-CH" b="1" dirty="0"/>
          </a:p>
        </p:txBody>
      </p:sp>
    </p:spTree>
    <p:extLst>
      <p:ext uri="{BB962C8B-B14F-4D97-AF65-F5344CB8AC3E}">
        <p14:creationId xmlns:p14="http://schemas.microsoft.com/office/powerpoint/2010/main" val="33945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9C2B11-68D0-4D18-B41F-FFDD6CFD7F47}"/>
              </a:ext>
            </a:extLst>
          </p:cNvPr>
          <p:cNvSpPr/>
          <p:nvPr/>
        </p:nvSpPr>
        <p:spPr>
          <a:xfrm>
            <a:off x="3024696" y="1505599"/>
            <a:ext cx="6063449" cy="428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el 1"/>
          <p:cNvSpPr>
            <a:spLocks noGrp="1"/>
          </p:cNvSpPr>
          <p:nvPr>
            <p:ph type="title"/>
          </p:nvPr>
        </p:nvSpPr>
        <p:spPr>
          <a:xfrm>
            <a:off x="457200" y="346646"/>
            <a:ext cx="8229600" cy="1143000"/>
          </a:xfrm>
        </p:spPr>
        <p:txBody>
          <a:bodyPr>
            <a:noAutofit/>
          </a:bodyPr>
          <a:lstStyle/>
          <a:p>
            <a:r>
              <a:rPr lang="vi-VN" sz="3200" b="1"/>
              <a:t>Transaction Flow</a:t>
            </a:r>
            <a:br>
              <a:rPr lang="de-CH" sz="3200" b="1"/>
            </a:br>
            <a:r>
              <a:rPr lang="vi-VN" sz="2400" b="1">
                <a:solidFill>
                  <a:schemeClr val="accent6"/>
                </a:solidFill>
                <a:latin typeface="Calibri (Headings)"/>
              </a:rPr>
              <a:t>Endorsement Phase: Step </a:t>
            </a:r>
            <a:r>
              <a:rPr lang="en-US" sz="2400" b="1">
                <a:solidFill>
                  <a:schemeClr val="accent6"/>
                </a:solidFill>
                <a:latin typeface="Calibri (Headings)"/>
              </a:rPr>
              <a:t>4</a:t>
            </a:r>
            <a:r>
              <a:rPr lang="vi-VN" sz="2400" b="1">
                <a:solidFill>
                  <a:schemeClr val="accent6"/>
                </a:solidFill>
                <a:latin typeface="Calibri (Headings)"/>
              </a:rPr>
              <a:t> – </a:t>
            </a:r>
            <a:r>
              <a:rPr lang="en-US" sz="2400" b="1">
                <a:solidFill>
                  <a:schemeClr val="accent6"/>
                </a:solidFill>
                <a:latin typeface="Calibri (Headings)"/>
              </a:rPr>
              <a:t>Order transaction</a:t>
            </a:r>
            <a:endParaRPr lang="de-CH" sz="2400">
              <a:latin typeface="Calibri (Headings)"/>
            </a:endParaRPr>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40</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Rectangle 5">
            <a:extLst>
              <a:ext uri="{FF2B5EF4-FFF2-40B4-BE49-F238E27FC236}">
                <a16:creationId xmlns:a16="http://schemas.microsoft.com/office/drawing/2014/main" id="{5CF73842-7C4E-4980-863D-6370DBF09CCF}"/>
              </a:ext>
            </a:extLst>
          </p:cNvPr>
          <p:cNvSpPr/>
          <p:nvPr/>
        </p:nvSpPr>
        <p:spPr>
          <a:xfrm>
            <a:off x="7141274" y="267384"/>
            <a:ext cx="770467"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Client Apps</a:t>
            </a:r>
            <a:endParaRPr lang="vi-VN"/>
          </a:p>
        </p:txBody>
      </p:sp>
      <p:sp>
        <p:nvSpPr>
          <p:cNvPr id="8" name="Rectangle 7">
            <a:extLst>
              <a:ext uri="{FF2B5EF4-FFF2-40B4-BE49-F238E27FC236}">
                <a16:creationId xmlns:a16="http://schemas.microsoft.com/office/drawing/2014/main" id="{69EF14CD-A0CD-4870-AECD-DC42C557F09B}"/>
              </a:ext>
            </a:extLst>
          </p:cNvPr>
          <p:cNvSpPr/>
          <p:nvPr/>
        </p:nvSpPr>
        <p:spPr>
          <a:xfrm>
            <a:off x="7903275" y="267384"/>
            <a:ext cx="355601"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SDK</a:t>
            </a:r>
            <a:endParaRPr lang="vi-VN"/>
          </a:p>
        </p:txBody>
      </p:sp>
      <p:sp>
        <p:nvSpPr>
          <p:cNvPr id="13" name="Rectangle 12">
            <a:extLst>
              <a:ext uri="{FF2B5EF4-FFF2-40B4-BE49-F238E27FC236}">
                <a16:creationId xmlns:a16="http://schemas.microsoft.com/office/drawing/2014/main" id="{B1692155-F0DD-49C5-AD40-03457C79B76C}"/>
              </a:ext>
            </a:extLst>
          </p:cNvPr>
          <p:cNvSpPr/>
          <p:nvPr/>
        </p:nvSpPr>
        <p:spPr>
          <a:xfrm>
            <a:off x="4666560" y="243030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4" name="Rectangle 13">
            <a:extLst>
              <a:ext uri="{FF2B5EF4-FFF2-40B4-BE49-F238E27FC236}">
                <a16:creationId xmlns:a16="http://schemas.microsoft.com/office/drawing/2014/main" id="{018A867B-41F8-47A4-9230-6897EDEC5995}"/>
              </a:ext>
            </a:extLst>
          </p:cNvPr>
          <p:cNvSpPr/>
          <p:nvPr/>
        </p:nvSpPr>
        <p:spPr>
          <a:xfrm>
            <a:off x="3267009"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15" name="Rectangle 14">
            <a:extLst>
              <a:ext uri="{FF2B5EF4-FFF2-40B4-BE49-F238E27FC236}">
                <a16:creationId xmlns:a16="http://schemas.microsoft.com/office/drawing/2014/main" id="{68516CED-1C66-4E0F-A6C9-D9DC3B92AC23}"/>
              </a:ext>
            </a:extLst>
          </p:cNvPr>
          <p:cNvSpPr/>
          <p:nvPr/>
        </p:nvSpPr>
        <p:spPr>
          <a:xfrm>
            <a:off x="7911741"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16" name="Rectangle 15">
            <a:extLst>
              <a:ext uri="{FF2B5EF4-FFF2-40B4-BE49-F238E27FC236}">
                <a16:creationId xmlns:a16="http://schemas.microsoft.com/office/drawing/2014/main" id="{C7A4082E-3F99-4655-8F8F-340414077472}"/>
              </a:ext>
            </a:extLst>
          </p:cNvPr>
          <p:cNvSpPr/>
          <p:nvPr/>
        </p:nvSpPr>
        <p:spPr>
          <a:xfrm>
            <a:off x="3267009"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17" name="Rectangle 16">
            <a:extLst>
              <a:ext uri="{FF2B5EF4-FFF2-40B4-BE49-F238E27FC236}">
                <a16:creationId xmlns:a16="http://schemas.microsoft.com/office/drawing/2014/main" id="{1C8C7EFA-EBF2-48C3-BBC6-67613CDE1C7B}"/>
              </a:ext>
            </a:extLst>
          </p:cNvPr>
          <p:cNvSpPr/>
          <p:nvPr/>
        </p:nvSpPr>
        <p:spPr>
          <a:xfrm>
            <a:off x="7911742"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8" name="Rectangle 17">
            <a:extLst>
              <a:ext uri="{FF2B5EF4-FFF2-40B4-BE49-F238E27FC236}">
                <a16:creationId xmlns:a16="http://schemas.microsoft.com/office/drawing/2014/main" id="{B5801E32-3077-4ACD-A781-669BE1E19ED4}"/>
              </a:ext>
            </a:extLst>
          </p:cNvPr>
          <p:cNvSpPr/>
          <p:nvPr/>
        </p:nvSpPr>
        <p:spPr>
          <a:xfrm>
            <a:off x="4906803"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9" name="Rectangle 18">
            <a:extLst>
              <a:ext uri="{FF2B5EF4-FFF2-40B4-BE49-F238E27FC236}">
                <a16:creationId xmlns:a16="http://schemas.microsoft.com/office/drawing/2014/main" id="{FAA30CDD-7C09-41BB-8C1D-534DC18E3A8B}"/>
              </a:ext>
            </a:extLst>
          </p:cNvPr>
          <p:cNvSpPr/>
          <p:nvPr/>
        </p:nvSpPr>
        <p:spPr>
          <a:xfrm>
            <a:off x="6274170"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20" name="Rectangle 19">
            <a:extLst>
              <a:ext uri="{FF2B5EF4-FFF2-40B4-BE49-F238E27FC236}">
                <a16:creationId xmlns:a16="http://schemas.microsoft.com/office/drawing/2014/main" id="{0DCB8A15-3836-4F80-A46D-645D93593BD4}"/>
              </a:ext>
            </a:extLst>
          </p:cNvPr>
          <p:cNvSpPr/>
          <p:nvPr/>
        </p:nvSpPr>
        <p:spPr>
          <a:xfrm>
            <a:off x="5634936" y="378797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21" name="Straight Connector 20">
            <a:extLst>
              <a:ext uri="{FF2B5EF4-FFF2-40B4-BE49-F238E27FC236}">
                <a16:creationId xmlns:a16="http://schemas.microsoft.com/office/drawing/2014/main" id="{284BAF1B-8928-499C-B198-FA5E330CC3F9}"/>
              </a:ext>
            </a:extLst>
          </p:cNvPr>
          <p:cNvCxnSpPr>
            <a:cxnSpLocks/>
            <a:stCxn id="18" idx="3"/>
            <a:endCxn id="19" idx="1"/>
          </p:cNvCxnSpPr>
          <p:nvPr/>
        </p:nvCxnSpPr>
        <p:spPr>
          <a:xfrm>
            <a:off x="5761936" y="316028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B7FB95A8-4FAF-4F82-99A8-4EEAB9589D3E}"/>
              </a:ext>
            </a:extLst>
          </p:cNvPr>
          <p:cNvCxnSpPr>
            <a:cxnSpLocks/>
            <a:stCxn id="20" idx="0"/>
            <a:endCxn id="19" idx="2"/>
          </p:cNvCxnSpPr>
          <p:nvPr/>
        </p:nvCxnSpPr>
        <p:spPr>
          <a:xfrm flipV="1">
            <a:off x="6062503" y="354294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55C59773-AB70-4A1C-BD25-EB74E8F91D56}"/>
              </a:ext>
            </a:extLst>
          </p:cNvPr>
          <p:cNvCxnSpPr>
            <a:cxnSpLocks/>
            <a:stCxn id="18" idx="2"/>
            <a:endCxn id="20" idx="0"/>
          </p:cNvCxnSpPr>
          <p:nvPr/>
        </p:nvCxnSpPr>
        <p:spPr>
          <a:xfrm>
            <a:off x="5334370" y="354294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3B2873D7-CCD3-4872-94D9-BE69C03AAF84}"/>
              </a:ext>
            </a:extLst>
          </p:cNvPr>
          <p:cNvSpPr/>
          <p:nvPr/>
        </p:nvSpPr>
        <p:spPr>
          <a:xfrm>
            <a:off x="8131873" y="495774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0856C774-87FB-41E8-88F4-86FD248CC13B}"/>
              </a:ext>
            </a:extLst>
          </p:cNvPr>
          <p:cNvSpPr/>
          <p:nvPr/>
        </p:nvSpPr>
        <p:spPr>
          <a:xfrm>
            <a:off x="5842368" y="221435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6" name="Oval 25">
            <a:extLst>
              <a:ext uri="{FF2B5EF4-FFF2-40B4-BE49-F238E27FC236}">
                <a16:creationId xmlns:a16="http://schemas.microsoft.com/office/drawing/2014/main" id="{A0EE7CB7-CD05-4DB8-83FE-AB87573882C3}"/>
              </a:ext>
            </a:extLst>
          </p:cNvPr>
          <p:cNvSpPr/>
          <p:nvPr/>
        </p:nvSpPr>
        <p:spPr>
          <a:xfrm>
            <a:off x="3474441" y="186457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7" name="Oval 26">
            <a:extLst>
              <a:ext uri="{FF2B5EF4-FFF2-40B4-BE49-F238E27FC236}">
                <a16:creationId xmlns:a16="http://schemas.microsoft.com/office/drawing/2014/main" id="{3D9FF543-3011-4C65-A5E0-04E37E122A4A}"/>
              </a:ext>
            </a:extLst>
          </p:cNvPr>
          <p:cNvSpPr/>
          <p:nvPr/>
        </p:nvSpPr>
        <p:spPr>
          <a:xfrm>
            <a:off x="3474441" y="495774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8" name="Oval 27">
            <a:extLst>
              <a:ext uri="{FF2B5EF4-FFF2-40B4-BE49-F238E27FC236}">
                <a16:creationId xmlns:a16="http://schemas.microsoft.com/office/drawing/2014/main" id="{F361448E-28A4-42B3-8926-1200D929EBB8}"/>
              </a:ext>
            </a:extLst>
          </p:cNvPr>
          <p:cNvSpPr/>
          <p:nvPr/>
        </p:nvSpPr>
        <p:spPr>
          <a:xfrm>
            <a:off x="8119173" y="1855625"/>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29" name="Straight Connector 28">
            <a:extLst>
              <a:ext uri="{FF2B5EF4-FFF2-40B4-BE49-F238E27FC236}">
                <a16:creationId xmlns:a16="http://schemas.microsoft.com/office/drawing/2014/main" id="{B83B83E3-E7B7-437F-B8E2-301C97180023}"/>
              </a:ext>
            </a:extLst>
          </p:cNvPr>
          <p:cNvCxnSpPr>
            <a:cxnSpLocks/>
          </p:cNvCxnSpPr>
          <p:nvPr/>
        </p:nvCxnSpPr>
        <p:spPr>
          <a:xfrm>
            <a:off x="3694574" y="1626536"/>
            <a:ext cx="4644732" cy="2853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F57A8-03C9-4436-A10A-A4924FB4F4D9}"/>
              </a:ext>
            </a:extLst>
          </p:cNvPr>
          <p:cNvCxnSpPr>
            <a:endCxn id="26" idx="0"/>
          </p:cNvCxnSpPr>
          <p:nvPr/>
        </p:nvCxnSpPr>
        <p:spPr>
          <a:xfrm>
            <a:off x="3694575" y="162653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ECE7ED-C2BA-42F1-A7D0-69829CEF1007}"/>
              </a:ext>
            </a:extLst>
          </p:cNvPr>
          <p:cNvCxnSpPr>
            <a:cxnSpLocks/>
            <a:endCxn id="25" idx="0"/>
          </p:cNvCxnSpPr>
          <p:nvPr/>
        </p:nvCxnSpPr>
        <p:spPr>
          <a:xfrm flipH="1">
            <a:off x="6062502" y="161653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C32EAA-F9E1-429D-BA86-FC3DC9C07F8C}"/>
              </a:ext>
            </a:extLst>
          </p:cNvPr>
          <p:cNvCxnSpPr>
            <a:cxnSpLocks/>
            <a:endCxn id="28" idx="0"/>
          </p:cNvCxnSpPr>
          <p:nvPr/>
        </p:nvCxnSpPr>
        <p:spPr>
          <a:xfrm>
            <a:off x="8339306" y="1641810"/>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CA88B2B-EA75-4DB3-8CE2-987E20F64C27}"/>
              </a:ext>
            </a:extLst>
          </p:cNvPr>
          <p:cNvSpPr/>
          <p:nvPr/>
        </p:nvSpPr>
        <p:spPr>
          <a:xfrm>
            <a:off x="5825964" y="457819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34" name="Straight Connector 33">
            <a:extLst>
              <a:ext uri="{FF2B5EF4-FFF2-40B4-BE49-F238E27FC236}">
                <a16:creationId xmlns:a16="http://schemas.microsoft.com/office/drawing/2014/main" id="{4C15FC19-B453-46E3-AF65-2FB0FC0FB58E}"/>
              </a:ext>
            </a:extLst>
          </p:cNvPr>
          <p:cNvCxnSpPr>
            <a:cxnSpLocks/>
          </p:cNvCxnSpPr>
          <p:nvPr/>
        </p:nvCxnSpPr>
        <p:spPr>
          <a:xfrm>
            <a:off x="3694574" y="5651801"/>
            <a:ext cx="46447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89F9A2-B917-4E2B-8D16-B7948857A634}"/>
              </a:ext>
            </a:extLst>
          </p:cNvPr>
          <p:cNvCxnSpPr>
            <a:cxnSpLocks/>
            <a:stCxn id="33" idx="4"/>
          </p:cNvCxnSpPr>
          <p:nvPr/>
        </p:nvCxnSpPr>
        <p:spPr>
          <a:xfrm>
            <a:off x="6046098" y="501846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8FD559-E4AF-4DCC-8444-1E147D59C6CC}"/>
              </a:ext>
            </a:extLst>
          </p:cNvPr>
          <p:cNvCxnSpPr>
            <a:cxnSpLocks/>
            <a:endCxn id="27" idx="4"/>
          </p:cNvCxnSpPr>
          <p:nvPr/>
        </p:nvCxnSpPr>
        <p:spPr>
          <a:xfrm flipV="1">
            <a:off x="3694574" y="539800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822370-AE36-49B4-B299-9E641D077E13}"/>
              </a:ext>
            </a:extLst>
          </p:cNvPr>
          <p:cNvCxnSpPr>
            <a:cxnSpLocks/>
            <a:endCxn id="24" idx="4"/>
          </p:cNvCxnSpPr>
          <p:nvPr/>
        </p:nvCxnSpPr>
        <p:spPr>
          <a:xfrm flipV="1">
            <a:off x="8352007" y="5398010"/>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26EEF41-2B54-4C10-9CBA-4BEF9FCC7DC6}"/>
              </a:ext>
            </a:extLst>
          </p:cNvPr>
          <p:cNvSpPr/>
          <p:nvPr/>
        </p:nvSpPr>
        <p:spPr>
          <a:xfrm>
            <a:off x="3914708" y="268926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9" name="Rectangle 38">
            <a:extLst>
              <a:ext uri="{FF2B5EF4-FFF2-40B4-BE49-F238E27FC236}">
                <a16:creationId xmlns:a16="http://schemas.microsoft.com/office/drawing/2014/main" id="{6C3A2B12-2BA6-4D68-B3A8-E527F4DAAFA9}"/>
              </a:ext>
            </a:extLst>
          </p:cNvPr>
          <p:cNvSpPr/>
          <p:nvPr/>
        </p:nvSpPr>
        <p:spPr>
          <a:xfrm>
            <a:off x="3914708" y="412010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0" name="Rectangle 39">
            <a:extLst>
              <a:ext uri="{FF2B5EF4-FFF2-40B4-BE49-F238E27FC236}">
                <a16:creationId xmlns:a16="http://schemas.microsoft.com/office/drawing/2014/main" id="{23B2C731-DCCD-40F7-8781-06DB53368C17}"/>
              </a:ext>
            </a:extLst>
          </p:cNvPr>
          <p:cNvSpPr/>
          <p:nvPr/>
        </p:nvSpPr>
        <p:spPr>
          <a:xfrm>
            <a:off x="7674674" y="4118806"/>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1" name="Rectangle 40">
            <a:extLst>
              <a:ext uri="{FF2B5EF4-FFF2-40B4-BE49-F238E27FC236}">
                <a16:creationId xmlns:a16="http://schemas.microsoft.com/office/drawing/2014/main" id="{901342CA-132E-4F2C-9B6A-917985EF5CDC}"/>
              </a:ext>
            </a:extLst>
          </p:cNvPr>
          <p:cNvSpPr/>
          <p:nvPr/>
        </p:nvSpPr>
        <p:spPr>
          <a:xfrm>
            <a:off x="7674672" y="2663819"/>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cxnSp>
        <p:nvCxnSpPr>
          <p:cNvPr id="47" name="Straight Arrow Connector 46">
            <a:extLst>
              <a:ext uri="{FF2B5EF4-FFF2-40B4-BE49-F238E27FC236}">
                <a16:creationId xmlns:a16="http://schemas.microsoft.com/office/drawing/2014/main" id="{D4A782AB-7F72-4AD9-8E2E-D1049051C38E}"/>
              </a:ext>
            </a:extLst>
          </p:cNvPr>
          <p:cNvCxnSpPr>
            <a:cxnSpLocks/>
            <a:stCxn id="19" idx="0"/>
            <a:endCxn id="6" idx="2"/>
          </p:cNvCxnSpPr>
          <p:nvPr/>
        </p:nvCxnSpPr>
        <p:spPr>
          <a:xfrm flipV="1">
            <a:off x="6701737" y="1270928"/>
            <a:ext cx="824771" cy="1506699"/>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Inhaltsplatzhalter 8">
            <a:extLst>
              <a:ext uri="{FF2B5EF4-FFF2-40B4-BE49-F238E27FC236}">
                <a16:creationId xmlns:a16="http://schemas.microsoft.com/office/drawing/2014/main" id="{D0CF0B72-0E66-4965-B51F-87F5D0D4B3F3}"/>
              </a:ext>
            </a:extLst>
          </p:cNvPr>
          <p:cNvSpPr txBox="1">
            <a:spLocks/>
          </p:cNvSpPr>
          <p:nvPr/>
        </p:nvSpPr>
        <p:spPr>
          <a:xfrm>
            <a:off x="230225" y="1724710"/>
            <a:ext cx="2794524" cy="2874365"/>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CH" sz="2200"/>
              <a:t>Application submits responses as a transaction to be ordered.</a:t>
            </a:r>
          </a:p>
          <a:p>
            <a:pPr marL="0" indent="0" algn="just">
              <a:buNone/>
            </a:pPr>
            <a:endParaRPr lang="de-CH" sz="2200"/>
          </a:p>
          <a:p>
            <a:pPr marL="0" indent="0" algn="just">
              <a:buNone/>
            </a:pPr>
            <a:r>
              <a:rPr lang="de-CH" sz="2200"/>
              <a:t>Ordering happens across the fabric in parallel with transactions submitted by other applications</a:t>
            </a:r>
          </a:p>
        </p:txBody>
      </p:sp>
      <p:cxnSp>
        <p:nvCxnSpPr>
          <p:cNvPr id="49" name="Straight Arrow Connector 48">
            <a:extLst>
              <a:ext uri="{FF2B5EF4-FFF2-40B4-BE49-F238E27FC236}">
                <a16:creationId xmlns:a16="http://schemas.microsoft.com/office/drawing/2014/main" id="{A470E7C5-AAE8-45FE-906F-EAA38C28E0C7}"/>
              </a:ext>
            </a:extLst>
          </p:cNvPr>
          <p:cNvCxnSpPr>
            <a:cxnSpLocks/>
          </p:cNvCxnSpPr>
          <p:nvPr/>
        </p:nvCxnSpPr>
        <p:spPr>
          <a:xfrm>
            <a:off x="5141370" y="4808957"/>
            <a:ext cx="7460" cy="1324800"/>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09DCF93-AB5B-4C8F-A96B-86A44DC0AE36}"/>
              </a:ext>
            </a:extLst>
          </p:cNvPr>
          <p:cNvCxnSpPr>
            <a:cxnSpLocks/>
          </p:cNvCxnSpPr>
          <p:nvPr/>
        </p:nvCxnSpPr>
        <p:spPr>
          <a:xfrm>
            <a:off x="5392992" y="4810755"/>
            <a:ext cx="7460" cy="1324800"/>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0F011E0-640A-4D34-839C-0489354A64B5}"/>
              </a:ext>
            </a:extLst>
          </p:cNvPr>
          <p:cNvCxnSpPr>
            <a:cxnSpLocks/>
          </p:cNvCxnSpPr>
          <p:nvPr/>
        </p:nvCxnSpPr>
        <p:spPr>
          <a:xfrm>
            <a:off x="5674440" y="4808957"/>
            <a:ext cx="7460" cy="1324800"/>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588E6F0-3C7F-4670-B69B-FE03F8718030}"/>
              </a:ext>
            </a:extLst>
          </p:cNvPr>
          <p:cNvCxnSpPr>
            <a:cxnSpLocks/>
          </p:cNvCxnSpPr>
          <p:nvPr/>
        </p:nvCxnSpPr>
        <p:spPr>
          <a:xfrm>
            <a:off x="6439609" y="4808957"/>
            <a:ext cx="7460" cy="1324800"/>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53" name="Inhaltsplatzhalter 8">
            <a:extLst>
              <a:ext uri="{FF2B5EF4-FFF2-40B4-BE49-F238E27FC236}">
                <a16:creationId xmlns:a16="http://schemas.microsoft.com/office/drawing/2014/main" id="{09CC460A-1951-4442-9B1B-E2DC906F6022}"/>
              </a:ext>
            </a:extLst>
          </p:cNvPr>
          <p:cNvSpPr txBox="1">
            <a:spLocks/>
          </p:cNvSpPr>
          <p:nvPr/>
        </p:nvSpPr>
        <p:spPr>
          <a:xfrm>
            <a:off x="4745101" y="6169097"/>
            <a:ext cx="2794524" cy="2874365"/>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CH" sz="2200"/>
              <a:t>Other applications</a:t>
            </a:r>
          </a:p>
        </p:txBody>
      </p:sp>
    </p:spTree>
    <p:extLst>
      <p:ext uri="{BB962C8B-B14F-4D97-AF65-F5344CB8AC3E}">
        <p14:creationId xmlns:p14="http://schemas.microsoft.com/office/powerpoint/2010/main" val="1284091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9C2B11-68D0-4D18-B41F-FFDD6CFD7F47}"/>
              </a:ext>
            </a:extLst>
          </p:cNvPr>
          <p:cNvSpPr/>
          <p:nvPr/>
        </p:nvSpPr>
        <p:spPr>
          <a:xfrm>
            <a:off x="3024696" y="1505599"/>
            <a:ext cx="6063449" cy="428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el 1"/>
          <p:cNvSpPr>
            <a:spLocks noGrp="1"/>
          </p:cNvSpPr>
          <p:nvPr>
            <p:ph type="title"/>
          </p:nvPr>
        </p:nvSpPr>
        <p:spPr>
          <a:xfrm>
            <a:off x="457200" y="346646"/>
            <a:ext cx="8229600" cy="1143000"/>
          </a:xfrm>
        </p:spPr>
        <p:txBody>
          <a:bodyPr>
            <a:noAutofit/>
          </a:bodyPr>
          <a:lstStyle/>
          <a:p>
            <a:r>
              <a:rPr lang="vi-VN" sz="3200" b="1"/>
              <a:t>Transaction Flow</a:t>
            </a:r>
            <a:br>
              <a:rPr lang="de-CH" sz="3200" b="1"/>
            </a:br>
            <a:r>
              <a:rPr lang="vi-VN" sz="2400" b="1">
                <a:solidFill>
                  <a:schemeClr val="accent6"/>
                </a:solidFill>
                <a:latin typeface="Calibri (Headings)"/>
              </a:rPr>
              <a:t>Endorsement Phase: Step </a:t>
            </a:r>
            <a:r>
              <a:rPr lang="en-US" sz="2400" b="1">
                <a:solidFill>
                  <a:schemeClr val="accent6"/>
                </a:solidFill>
                <a:latin typeface="Calibri (Headings)"/>
              </a:rPr>
              <a:t>5</a:t>
            </a:r>
            <a:r>
              <a:rPr lang="vi-VN" sz="2400" b="1">
                <a:solidFill>
                  <a:schemeClr val="accent6"/>
                </a:solidFill>
                <a:latin typeface="Calibri (Headings)"/>
              </a:rPr>
              <a:t> – </a:t>
            </a:r>
            <a:r>
              <a:rPr lang="en-US" sz="2400" b="1">
                <a:solidFill>
                  <a:schemeClr val="accent6"/>
                </a:solidFill>
                <a:latin typeface="Calibri (Headings)"/>
              </a:rPr>
              <a:t>Deliver transaction</a:t>
            </a:r>
            <a:endParaRPr lang="de-CH" sz="2400">
              <a:latin typeface="Calibri (Headings)"/>
            </a:endParaRPr>
          </a:p>
        </p:txBody>
      </p:sp>
      <p:sp>
        <p:nvSpPr>
          <p:cNvPr id="3" name="Fußzeilenplatzhalter 2"/>
          <p:cNvSpPr>
            <a:spLocks noGrp="1"/>
          </p:cNvSpPr>
          <p:nvPr>
            <p:ph type="ftr" sz="quarter" idx="11"/>
          </p:nvPr>
        </p:nvSpPr>
        <p:spPr>
          <a:ln>
            <a:noFill/>
          </a:ln>
        </p:spPr>
        <p:txBody>
          <a:bodyPr/>
          <a:lstStyle/>
          <a:p>
            <a:r>
              <a:rPr lang="en-US"/>
              <a:t>© 2013 MIT – Andri Fritz – andri@mit.edu</a:t>
            </a:r>
          </a:p>
        </p:txBody>
      </p:sp>
      <p:sp>
        <p:nvSpPr>
          <p:cNvPr id="4" name="Foliennummernplatzhalter 3"/>
          <p:cNvSpPr>
            <a:spLocks noGrp="1"/>
          </p:cNvSpPr>
          <p:nvPr>
            <p:ph type="sldNum" sz="quarter" idx="12"/>
          </p:nvPr>
        </p:nvSpPr>
        <p:spPr/>
        <p:txBody>
          <a:bodyPr/>
          <a:lstStyle/>
          <a:p>
            <a:fld id="{9FE47663-4CC7-41A9-8BC6-0F63D39050B5}" type="slidenum">
              <a:rPr lang="en-US" smtClean="0"/>
              <a:pPr/>
              <a:t>41</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Rectangle 5">
            <a:extLst>
              <a:ext uri="{FF2B5EF4-FFF2-40B4-BE49-F238E27FC236}">
                <a16:creationId xmlns:a16="http://schemas.microsoft.com/office/drawing/2014/main" id="{5CF73842-7C4E-4980-863D-6370DBF09CCF}"/>
              </a:ext>
            </a:extLst>
          </p:cNvPr>
          <p:cNvSpPr/>
          <p:nvPr/>
        </p:nvSpPr>
        <p:spPr>
          <a:xfrm>
            <a:off x="7141274" y="267384"/>
            <a:ext cx="770467"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Client Apps</a:t>
            </a:r>
            <a:endParaRPr lang="vi-VN"/>
          </a:p>
        </p:txBody>
      </p:sp>
      <p:sp>
        <p:nvSpPr>
          <p:cNvPr id="8" name="Rectangle 7">
            <a:extLst>
              <a:ext uri="{FF2B5EF4-FFF2-40B4-BE49-F238E27FC236}">
                <a16:creationId xmlns:a16="http://schemas.microsoft.com/office/drawing/2014/main" id="{69EF14CD-A0CD-4870-AECD-DC42C557F09B}"/>
              </a:ext>
            </a:extLst>
          </p:cNvPr>
          <p:cNvSpPr/>
          <p:nvPr/>
        </p:nvSpPr>
        <p:spPr>
          <a:xfrm>
            <a:off x="7903275" y="267384"/>
            <a:ext cx="355601"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SDK</a:t>
            </a:r>
            <a:endParaRPr lang="vi-VN"/>
          </a:p>
        </p:txBody>
      </p:sp>
      <p:sp>
        <p:nvSpPr>
          <p:cNvPr id="13" name="Rectangle 12">
            <a:extLst>
              <a:ext uri="{FF2B5EF4-FFF2-40B4-BE49-F238E27FC236}">
                <a16:creationId xmlns:a16="http://schemas.microsoft.com/office/drawing/2014/main" id="{B1692155-F0DD-49C5-AD40-03457C79B76C}"/>
              </a:ext>
            </a:extLst>
          </p:cNvPr>
          <p:cNvSpPr/>
          <p:nvPr/>
        </p:nvSpPr>
        <p:spPr>
          <a:xfrm>
            <a:off x="4666560" y="243030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4" name="Rectangle 13">
            <a:extLst>
              <a:ext uri="{FF2B5EF4-FFF2-40B4-BE49-F238E27FC236}">
                <a16:creationId xmlns:a16="http://schemas.microsoft.com/office/drawing/2014/main" id="{018A867B-41F8-47A4-9230-6897EDEC5995}"/>
              </a:ext>
            </a:extLst>
          </p:cNvPr>
          <p:cNvSpPr/>
          <p:nvPr/>
        </p:nvSpPr>
        <p:spPr>
          <a:xfrm>
            <a:off x="3267009"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15" name="Rectangle 14">
            <a:extLst>
              <a:ext uri="{FF2B5EF4-FFF2-40B4-BE49-F238E27FC236}">
                <a16:creationId xmlns:a16="http://schemas.microsoft.com/office/drawing/2014/main" id="{68516CED-1C66-4E0F-A6C9-D9DC3B92AC23}"/>
              </a:ext>
            </a:extLst>
          </p:cNvPr>
          <p:cNvSpPr/>
          <p:nvPr/>
        </p:nvSpPr>
        <p:spPr>
          <a:xfrm>
            <a:off x="7911741"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16" name="Rectangle 15">
            <a:extLst>
              <a:ext uri="{FF2B5EF4-FFF2-40B4-BE49-F238E27FC236}">
                <a16:creationId xmlns:a16="http://schemas.microsoft.com/office/drawing/2014/main" id="{C7A4082E-3F99-4655-8F8F-340414077472}"/>
              </a:ext>
            </a:extLst>
          </p:cNvPr>
          <p:cNvSpPr/>
          <p:nvPr/>
        </p:nvSpPr>
        <p:spPr>
          <a:xfrm>
            <a:off x="3267009"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17" name="Rectangle 16">
            <a:extLst>
              <a:ext uri="{FF2B5EF4-FFF2-40B4-BE49-F238E27FC236}">
                <a16:creationId xmlns:a16="http://schemas.microsoft.com/office/drawing/2014/main" id="{1C8C7EFA-EBF2-48C3-BBC6-67613CDE1C7B}"/>
              </a:ext>
            </a:extLst>
          </p:cNvPr>
          <p:cNvSpPr/>
          <p:nvPr/>
        </p:nvSpPr>
        <p:spPr>
          <a:xfrm>
            <a:off x="7911742"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8" name="Rectangle 17">
            <a:extLst>
              <a:ext uri="{FF2B5EF4-FFF2-40B4-BE49-F238E27FC236}">
                <a16:creationId xmlns:a16="http://schemas.microsoft.com/office/drawing/2014/main" id="{B5801E32-3077-4ACD-A781-669BE1E19ED4}"/>
              </a:ext>
            </a:extLst>
          </p:cNvPr>
          <p:cNvSpPr/>
          <p:nvPr/>
        </p:nvSpPr>
        <p:spPr>
          <a:xfrm>
            <a:off x="4906803"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9" name="Rectangle 18">
            <a:extLst>
              <a:ext uri="{FF2B5EF4-FFF2-40B4-BE49-F238E27FC236}">
                <a16:creationId xmlns:a16="http://schemas.microsoft.com/office/drawing/2014/main" id="{FAA30CDD-7C09-41BB-8C1D-534DC18E3A8B}"/>
              </a:ext>
            </a:extLst>
          </p:cNvPr>
          <p:cNvSpPr/>
          <p:nvPr/>
        </p:nvSpPr>
        <p:spPr>
          <a:xfrm>
            <a:off x="6274170"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20" name="Rectangle 19">
            <a:extLst>
              <a:ext uri="{FF2B5EF4-FFF2-40B4-BE49-F238E27FC236}">
                <a16:creationId xmlns:a16="http://schemas.microsoft.com/office/drawing/2014/main" id="{0DCB8A15-3836-4F80-A46D-645D93593BD4}"/>
              </a:ext>
            </a:extLst>
          </p:cNvPr>
          <p:cNvSpPr/>
          <p:nvPr/>
        </p:nvSpPr>
        <p:spPr>
          <a:xfrm>
            <a:off x="5634936" y="378797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21" name="Straight Connector 20">
            <a:extLst>
              <a:ext uri="{FF2B5EF4-FFF2-40B4-BE49-F238E27FC236}">
                <a16:creationId xmlns:a16="http://schemas.microsoft.com/office/drawing/2014/main" id="{284BAF1B-8928-499C-B198-FA5E330CC3F9}"/>
              </a:ext>
            </a:extLst>
          </p:cNvPr>
          <p:cNvCxnSpPr>
            <a:cxnSpLocks/>
            <a:stCxn id="18" idx="3"/>
            <a:endCxn id="19" idx="1"/>
          </p:cNvCxnSpPr>
          <p:nvPr/>
        </p:nvCxnSpPr>
        <p:spPr>
          <a:xfrm>
            <a:off x="5761936" y="316028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B7FB95A8-4FAF-4F82-99A8-4EEAB9589D3E}"/>
              </a:ext>
            </a:extLst>
          </p:cNvPr>
          <p:cNvCxnSpPr>
            <a:cxnSpLocks/>
            <a:stCxn id="20" idx="0"/>
            <a:endCxn id="19" idx="2"/>
          </p:cNvCxnSpPr>
          <p:nvPr/>
        </p:nvCxnSpPr>
        <p:spPr>
          <a:xfrm flipV="1">
            <a:off x="6062503" y="354294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55C59773-AB70-4A1C-BD25-EB74E8F91D56}"/>
              </a:ext>
            </a:extLst>
          </p:cNvPr>
          <p:cNvCxnSpPr>
            <a:cxnSpLocks/>
            <a:stCxn id="18" idx="2"/>
            <a:endCxn id="20" idx="0"/>
          </p:cNvCxnSpPr>
          <p:nvPr/>
        </p:nvCxnSpPr>
        <p:spPr>
          <a:xfrm>
            <a:off x="5334370" y="354294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3B2873D7-CCD3-4872-94D9-BE69C03AAF84}"/>
              </a:ext>
            </a:extLst>
          </p:cNvPr>
          <p:cNvSpPr/>
          <p:nvPr/>
        </p:nvSpPr>
        <p:spPr>
          <a:xfrm>
            <a:off x="8131873" y="495774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0856C774-87FB-41E8-88F4-86FD248CC13B}"/>
              </a:ext>
            </a:extLst>
          </p:cNvPr>
          <p:cNvSpPr/>
          <p:nvPr/>
        </p:nvSpPr>
        <p:spPr>
          <a:xfrm>
            <a:off x="5842368" y="221435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6" name="Oval 25">
            <a:extLst>
              <a:ext uri="{FF2B5EF4-FFF2-40B4-BE49-F238E27FC236}">
                <a16:creationId xmlns:a16="http://schemas.microsoft.com/office/drawing/2014/main" id="{A0EE7CB7-CD05-4DB8-83FE-AB87573882C3}"/>
              </a:ext>
            </a:extLst>
          </p:cNvPr>
          <p:cNvSpPr/>
          <p:nvPr/>
        </p:nvSpPr>
        <p:spPr>
          <a:xfrm>
            <a:off x="3474441" y="186457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7" name="Oval 26">
            <a:extLst>
              <a:ext uri="{FF2B5EF4-FFF2-40B4-BE49-F238E27FC236}">
                <a16:creationId xmlns:a16="http://schemas.microsoft.com/office/drawing/2014/main" id="{3D9FF543-3011-4C65-A5E0-04E37E122A4A}"/>
              </a:ext>
            </a:extLst>
          </p:cNvPr>
          <p:cNvSpPr/>
          <p:nvPr/>
        </p:nvSpPr>
        <p:spPr>
          <a:xfrm>
            <a:off x="3474441" y="495774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8" name="Oval 27">
            <a:extLst>
              <a:ext uri="{FF2B5EF4-FFF2-40B4-BE49-F238E27FC236}">
                <a16:creationId xmlns:a16="http://schemas.microsoft.com/office/drawing/2014/main" id="{F361448E-28A4-42B3-8926-1200D929EBB8}"/>
              </a:ext>
            </a:extLst>
          </p:cNvPr>
          <p:cNvSpPr/>
          <p:nvPr/>
        </p:nvSpPr>
        <p:spPr>
          <a:xfrm>
            <a:off x="8119173" y="1855625"/>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29" name="Straight Connector 28">
            <a:extLst>
              <a:ext uri="{FF2B5EF4-FFF2-40B4-BE49-F238E27FC236}">
                <a16:creationId xmlns:a16="http://schemas.microsoft.com/office/drawing/2014/main" id="{B83B83E3-E7B7-437F-B8E2-301C97180023}"/>
              </a:ext>
            </a:extLst>
          </p:cNvPr>
          <p:cNvCxnSpPr>
            <a:cxnSpLocks/>
          </p:cNvCxnSpPr>
          <p:nvPr/>
        </p:nvCxnSpPr>
        <p:spPr>
          <a:xfrm>
            <a:off x="3694574" y="1626536"/>
            <a:ext cx="4644732" cy="2853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F57A8-03C9-4436-A10A-A4924FB4F4D9}"/>
              </a:ext>
            </a:extLst>
          </p:cNvPr>
          <p:cNvCxnSpPr>
            <a:endCxn id="26" idx="0"/>
          </p:cNvCxnSpPr>
          <p:nvPr/>
        </p:nvCxnSpPr>
        <p:spPr>
          <a:xfrm>
            <a:off x="3694575" y="162653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ECE7ED-C2BA-42F1-A7D0-69829CEF1007}"/>
              </a:ext>
            </a:extLst>
          </p:cNvPr>
          <p:cNvCxnSpPr>
            <a:cxnSpLocks/>
            <a:endCxn id="25" idx="0"/>
          </p:cNvCxnSpPr>
          <p:nvPr/>
        </p:nvCxnSpPr>
        <p:spPr>
          <a:xfrm flipH="1">
            <a:off x="6062502" y="161653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C32EAA-F9E1-429D-BA86-FC3DC9C07F8C}"/>
              </a:ext>
            </a:extLst>
          </p:cNvPr>
          <p:cNvCxnSpPr>
            <a:cxnSpLocks/>
            <a:endCxn id="28" idx="0"/>
          </p:cNvCxnSpPr>
          <p:nvPr/>
        </p:nvCxnSpPr>
        <p:spPr>
          <a:xfrm>
            <a:off x="8339306" y="1641810"/>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CA88B2B-EA75-4DB3-8CE2-987E20F64C27}"/>
              </a:ext>
            </a:extLst>
          </p:cNvPr>
          <p:cNvSpPr/>
          <p:nvPr/>
        </p:nvSpPr>
        <p:spPr>
          <a:xfrm>
            <a:off x="5825964" y="457819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34" name="Straight Connector 33">
            <a:extLst>
              <a:ext uri="{FF2B5EF4-FFF2-40B4-BE49-F238E27FC236}">
                <a16:creationId xmlns:a16="http://schemas.microsoft.com/office/drawing/2014/main" id="{4C15FC19-B453-46E3-AF65-2FB0FC0FB58E}"/>
              </a:ext>
            </a:extLst>
          </p:cNvPr>
          <p:cNvCxnSpPr>
            <a:cxnSpLocks/>
          </p:cNvCxnSpPr>
          <p:nvPr/>
        </p:nvCxnSpPr>
        <p:spPr>
          <a:xfrm>
            <a:off x="3694574" y="5651801"/>
            <a:ext cx="46447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89F9A2-B917-4E2B-8D16-B7948857A634}"/>
              </a:ext>
            </a:extLst>
          </p:cNvPr>
          <p:cNvCxnSpPr>
            <a:cxnSpLocks/>
            <a:stCxn id="33" idx="4"/>
          </p:cNvCxnSpPr>
          <p:nvPr/>
        </p:nvCxnSpPr>
        <p:spPr>
          <a:xfrm>
            <a:off x="6046098" y="501846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8FD559-E4AF-4DCC-8444-1E147D59C6CC}"/>
              </a:ext>
            </a:extLst>
          </p:cNvPr>
          <p:cNvCxnSpPr>
            <a:cxnSpLocks/>
            <a:endCxn id="27" idx="4"/>
          </p:cNvCxnSpPr>
          <p:nvPr/>
        </p:nvCxnSpPr>
        <p:spPr>
          <a:xfrm flipV="1">
            <a:off x="3694574" y="539800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822370-AE36-49B4-B299-9E641D077E13}"/>
              </a:ext>
            </a:extLst>
          </p:cNvPr>
          <p:cNvCxnSpPr>
            <a:cxnSpLocks/>
            <a:endCxn id="24" idx="4"/>
          </p:cNvCxnSpPr>
          <p:nvPr/>
        </p:nvCxnSpPr>
        <p:spPr>
          <a:xfrm flipV="1">
            <a:off x="8352007" y="5398010"/>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26EEF41-2B54-4C10-9CBA-4BEF9FCC7DC6}"/>
              </a:ext>
            </a:extLst>
          </p:cNvPr>
          <p:cNvSpPr/>
          <p:nvPr/>
        </p:nvSpPr>
        <p:spPr>
          <a:xfrm>
            <a:off x="3914708" y="268926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9" name="Rectangle 38">
            <a:extLst>
              <a:ext uri="{FF2B5EF4-FFF2-40B4-BE49-F238E27FC236}">
                <a16:creationId xmlns:a16="http://schemas.microsoft.com/office/drawing/2014/main" id="{6C3A2B12-2BA6-4D68-B3A8-E527F4DAAFA9}"/>
              </a:ext>
            </a:extLst>
          </p:cNvPr>
          <p:cNvSpPr/>
          <p:nvPr/>
        </p:nvSpPr>
        <p:spPr>
          <a:xfrm>
            <a:off x="3914708" y="412010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0" name="Rectangle 39">
            <a:extLst>
              <a:ext uri="{FF2B5EF4-FFF2-40B4-BE49-F238E27FC236}">
                <a16:creationId xmlns:a16="http://schemas.microsoft.com/office/drawing/2014/main" id="{23B2C731-DCCD-40F7-8781-06DB53368C17}"/>
              </a:ext>
            </a:extLst>
          </p:cNvPr>
          <p:cNvSpPr/>
          <p:nvPr/>
        </p:nvSpPr>
        <p:spPr>
          <a:xfrm>
            <a:off x="7674674" y="4118806"/>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1" name="Rectangle 40">
            <a:extLst>
              <a:ext uri="{FF2B5EF4-FFF2-40B4-BE49-F238E27FC236}">
                <a16:creationId xmlns:a16="http://schemas.microsoft.com/office/drawing/2014/main" id="{901342CA-132E-4F2C-9B6A-917985EF5CDC}"/>
              </a:ext>
            </a:extLst>
          </p:cNvPr>
          <p:cNvSpPr/>
          <p:nvPr/>
        </p:nvSpPr>
        <p:spPr>
          <a:xfrm>
            <a:off x="7674672" y="2663819"/>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68" name="Inhaltsplatzhalter 8">
            <a:extLst>
              <a:ext uri="{FF2B5EF4-FFF2-40B4-BE49-F238E27FC236}">
                <a16:creationId xmlns:a16="http://schemas.microsoft.com/office/drawing/2014/main" id="{D0CF0B72-0E66-4965-B51F-87F5D0D4B3F3}"/>
              </a:ext>
            </a:extLst>
          </p:cNvPr>
          <p:cNvSpPr txBox="1">
            <a:spLocks/>
          </p:cNvSpPr>
          <p:nvPr/>
        </p:nvSpPr>
        <p:spPr>
          <a:xfrm>
            <a:off x="230225" y="1724710"/>
            <a:ext cx="2794524" cy="2874365"/>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CH" sz="2200"/>
              <a:t>Ordering service collects transactions into proposed blocks for distribution to comitting peers. </a:t>
            </a:r>
          </a:p>
          <a:p>
            <a:pPr marL="0" indent="0" algn="just">
              <a:buNone/>
            </a:pPr>
            <a:r>
              <a:rPr lang="de-CH" sz="2200"/>
              <a:t>Peers can deliver to other peers</a:t>
            </a:r>
          </a:p>
        </p:txBody>
      </p:sp>
      <p:cxnSp>
        <p:nvCxnSpPr>
          <p:cNvPr id="45" name="Straight Arrow Connector 44">
            <a:extLst>
              <a:ext uri="{FF2B5EF4-FFF2-40B4-BE49-F238E27FC236}">
                <a16:creationId xmlns:a16="http://schemas.microsoft.com/office/drawing/2014/main" id="{3D96D428-F7AF-4407-947B-2667EC23E261}"/>
              </a:ext>
            </a:extLst>
          </p:cNvPr>
          <p:cNvCxnSpPr>
            <a:cxnSpLocks/>
            <a:stCxn id="14" idx="3"/>
            <a:endCxn id="13" idx="1"/>
          </p:cNvCxnSpPr>
          <p:nvPr/>
        </p:nvCxnSpPr>
        <p:spPr>
          <a:xfrm>
            <a:off x="4122142" y="2472030"/>
            <a:ext cx="544418" cy="1147603"/>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19E8B64-FD0B-484E-9141-B927CEEAA885}"/>
              </a:ext>
            </a:extLst>
          </p:cNvPr>
          <p:cNvCxnSpPr>
            <a:cxnSpLocks/>
            <a:stCxn id="16" idx="3"/>
            <a:endCxn id="13" idx="1"/>
          </p:cNvCxnSpPr>
          <p:nvPr/>
        </p:nvCxnSpPr>
        <p:spPr>
          <a:xfrm flipV="1">
            <a:off x="4122142" y="3619633"/>
            <a:ext cx="544418" cy="1175585"/>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A390B5E-515D-4851-A662-19DED625AA3D}"/>
              </a:ext>
            </a:extLst>
          </p:cNvPr>
          <p:cNvCxnSpPr>
            <a:cxnSpLocks/>
            <a:stCxn id="17" idx="1"/>
            <a:endCxn id="13" idx="3"/>
          </p:cNvCxnSpPr>
          <p:nvPr/>
        </p:nvCxnSpPr>
        <p:spPr>
          <a:xfrm flipH="1" flipV="1">
            <a:off x="7425636" y="3619633"/>
            <a:ext cx="486106" cy="1175585"/>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33C9E1E-8BFD-4C49-9732-5C5759C65163}"/>
              </a:ext>
            </a:extLst>
          </p:cNvPr>
          <p:cNvCxnSpPr>
            <a:cxnSpLocks/>
            <a:stCxn id="15" idx="1"/>
            <a:endCxn id="13" idx="3"/>
          </p:cNvCxnSpPr>
          <p:nvPr/>
        </p:nvCxnSpPr>
        <p:spPr>
          <a:xfrm flipH="1">
            <a:off x="7425636" y="2472030"/>
            <a:ext cx="486105" cy="1147603"/>
          </a:xfrm>
          <a:prstGeom prst="straightConnector1">
            <a:avLst/>
          </a:prstGeom>
          <a:ln w="317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8757C82-C8A1-4BAB-92FF-5D7D0E27CE60}"/>
              </a:ext>
            </a:extLst>
          </p:cNvPr>
          <p:cNvCxnSpPr>
            <a:cxnSpLocks/>
            <a:stCxn id="16" idx="0"/>
            <a:endCxn id="14" idx="2"/>
          </p:cNvCxnSpPr>
          <p:nvPr/>
        </p:nvCxnSpPr>
        <p:spPr>
          <a:xfrm flipV="1">
            <a:off x="3694576" y="2854689"/>
            <a:ext cx="0" cy="1557869"/>
          </a:xfrm>
          <a:prstGeom prst="straightConnector1">
            <a:avLst/>
          </a:prstGeom>
          <a:ln w="3175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6CF049D-7A2B-45C3-A748-C31C3A87B4DA}"/>
              </a:ext>
            </a:extLst>
          </p:cNvPr>
          <p:cNvCxnSpPr>
            <a:cxnSpLocks/>
            <a:stCxn id="17" idx="0"/>
            <a:endCxn id="15" idx="2"/>
          </p:cNvCxnSpPr>
          <p:nvPr/>
        </p:nvCxnSpPr>
        <p:spPr>
          <a:xfrm flipH="1" flipV="1">
            <a:off x="8339308" y="2854689"/>
            <a:ext cx="1" cy="1557869"/>
          </a:xfrm>
          <a:prstGeom prst="straightConnector1">
            <a:avLst/>
          </a:prstGeom>
          <a:ln w="3175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574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9C2B11-68D0-4D18-B41F-FFDD6CFD7F47}"/>
              </a:ext>
            </a:extLst>
          </p:cNvPr>
          <p:cNvSpPr/>
          <p:nvPr/>
        </p:nvSpPr>
        <p:spPr>
          <a:xfrm>
            <a:off x="3024696" y="1505599"/>
            <a:ext cx="6063449" cy="428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el 1"/>
          <p:cNvSpPr>
            <a:spLocks noGrp="1"/>
          </p:cNvSpPr>
          <p:nvPr>
            <p:ph type="title"/>
          </p:nvPr>
        </p:nvSpPr>
        <p:spPr>
          <a:xfrm>
            <a:off x="457200" y="346646"/>
            <a:ext cx="8229600" cy="1143000"/>
          </a:xfrm>
        </p:spPr>
        <p:txBody>
          <a:bodyPr>
            <a:noAutofit/>
          </a:bodyPr>
          <a:lstStyle/>
          <a:p>
            <a:r>
              <a:rPr lang="vi-VN" sz="3200" b="1"/>
              <a:t>Transaction Flow</a:t>
            </a:r>
            <a:br>
              <a:rPr lang="de-CH" sz="3200" b="1"/>
            </a:br>
            <a:r>
              <a:rPr lang="vi-VN" sz="2400" b="1">
                <a:solidFill>
                  <a:schemeClr val="accent6"/>
                </a:solidFill>
                <a:latin typeface="Calibri (Headings)"/>
              </a:rPr>
              <a:t>Endorsement Phase: Step </a:t>
            </a:r>
            <a:r>
              <a:rPr lang="en-US" sz="2400" b="1">
                <a:solidFill>
                  <a:schemeClr val="accent6"/>
                </a:solidFill>
                <a:latin typeface="Calibri (Headings)"/>
              </a:rPr>
              <a:t>6</a:t>
            </a:r>
            <a:r>
              <a:rPr lang="vi-VN" sz="2400" b="1">
                <a:solidFill>
                  <a:schemeClr val="accent6"/>
                </a:solidFill>
                <a:latin typeface="Calibri (Headings)"/>
              </a:rPr>
              <a:t> – </a:t>
            </a:r>
            <a:r>
              <a:rPr lang="en-US" sz="2400" b="1">
                <a:solidFill>
                  <a:schemeClr val="accent6"/>
                </a:solidFill>
                <a:latin typeface="Calibri (Headings)"/>
              </a:rPr>
              <a:t>Validate transaction</a:t>
            </a:r>
            <a:endParaRPr lang="de-CH" sz="2400">
              <a:latin typeface="Calibri (Headings)"/>
            </a:endParaRPr>
          </a:p>
        </p:txBody>
      </p:sp>
      <p:sp>
        <p:nvSpPr>
          <p:cNvPr id="3" name="Fußzeilenplatzhalter 2"/>
          <p:cNvSpPr>
            <a:spLocks noGrp="1"/>
          </p:cNvSpPr>
          <p:nvPr>
            <p:ph type="ftr" sz="quarter" idx="11"/>
          </p:nvPr>
        </p:nvSpPr>
        <p:spPr>
          <a:ln>
            <a:noFill/>
          </a:ln>
        </p:spPr>
        <p:txBody>
          <a:bodyPr/>
          <a:lstStyle/>
          <a:p>
            <a:r>
              <a:rPr lang="en-US"/>
              <a:t>© 2013 MIT – Andri Fritz – andri@mit.edu</a:t>
            </a:r>
          </a:p>
        </p:txBody>
      </p:sp>
      <p:sp>
        <p:nvSpPr>
          <p:cNvPr id="4" name="Foliennummernplatzhalter 3"/>
          <p:cNvSpPr>
            <a:spLocks noGrp="1"/>
          </p:cNvSpPr>
          <p:nvPr>
            <p:ph type="sldNum" sz="quarter" idx="12"/>
          </p:nvPr>
        </p:nvSpPr>
        <p:spPr/>
        <p:txBody>
          <a:bodyPr/>
          <a:lstStyle/>
          <a:p>
            <a:fld id="{9FE47663-4CC7-41A9-8BC6-0F63D39050B5}" type="slidenum">
              <a:rPr lang="en-US" smtClean="0"/>
              <a:pPr/>
              <a:t>42</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Rectangle 5">
            <a:extLst>
              <a:ext uri="{FF2B5EF4-FFF2-40B4-BE49-F238E27FC236}">
                <a16:creationId xmlns:a16="http://schemas.microsoft.com/office/drawing/2014/main" id="{5CF73842-7C4E-4980-863D-6370DBF09CCF}"/>
              </a:ext>
            </a:extLst>
          </p:cNvPr>
          <p:cNvSpPr/>
          <p:nvPr/>
        </p:nvSpPr>
        <p:spPr>
          <a:xfrm>
            <a:off x="7141274" y="267384"/>
            <a:ext cx="770467"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Client Apps</a:t>
            </a:r>
            <a:endParaRPr lang="vi-VN"/>
          </a:p>
        </p:txBody>
      </p:sp>
      <p:sp>
        <p:nvSpPr>
          <p:cNvPr id="8" name="Rectangle 7">
            <a:extLst>
              <a:ext uri="{FF2B5EF4-FFF2-40B4-BE49-F238E27FC236}">
                <a16:creationId xmlns:a16="http://schemas.microsoft.com/office/drawing/2014/main" id="{69EF14CD-A0CD-4870-AECD-DC42C557F09B}"/>
              </a:ext>
            </a:extLst>
          </p:cNvPr>
          <p:cNvSpPr/>
          <p:nvPr/>
        </p:nvSpPr>
        <p:spPr>
          <a:xfrm>
            <a:off x="7903275" y="267384"/>
            <a:ext cx="355601"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SDK</a:t>
            </a:r>
            <a:endParaRPr lang="vi-VN"/>
          </a:p>
        </p:txBody>
      </p:sp>
      <p:sp>
        <p:nvSpPr>
          <p:cNvPr id="13" name="Rectangle 12">
            <a:extLst>
              <a:ext uri="{FF2B5EF4-FFF2-40B4-BE49-F238E27FC236}">
                <a16:creationId xmlns:a16="http://schemas.microsoft.com/office/drawing/2014/main" id="{B1692155-F0DD-49C5-AD40-03457C79B76C}"/>
              </a:ext>
            </a:extLst>
          </p:cNvPr>
          <p:cNvSpPr/>
          <p:nvPr/>
        </p:nvSpPr>
        <p:spPr>
          <a:xfrm>
            <a:off x="4666560" y="243030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4" name="Rectangle 13">
            <a:extLst>
              <a:ext uri="{FF2B5EF4-FFF2-40B4-BE49-F238E27FC236}">
                <a16:creationId xmlns:a16="http://schemas.microsoft.com/office/drawing/2014/main" id="{018A867B-41F8-47A4-9230-6897EDEC5995}"/>
              </a:ext>
            </a:extLst>
          </p:cNvPr>
          <p:cNvSpPr/>
          <p:nvPr/>
        </p:nvSpPr>
        <p:spPr>
          <a:xfrm>
            <a:off x="3267009"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15" name="Rectangle 14">
            <a:extLst>
              <a:ext uri="{FF2B5EF4-FFF2-40B4-BE49-F238E27FC236}">
                <a16:creationId xmlns:a16="http://schemas.microsoft.com/office/drawing/2014/main" id="{68516CED-1C66-4E0F-A6C9-D9DC3B92AC23}"/>
              </a:ext>
            </a:extLst>
          </p:cNvPr>
          <p:cNvSpPr/>
          <p:nvPr/>
        </p:nvSpPr>
        <p:spPr>
          <a:xfrm>
            <a:off x="7911741"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16" name="Rectangle 15">
            <a:extLst>
              <a:ext uri="{FF2B5EF4-FFF2-40B4-BE49-F238E27FC236}">
                <a16:creationId xmlns:a16="http://schemas.microsoft.com/office/drawing/2014/main" id="{C7A4082E-3F99-4655-8F8F-340414077472}"/>
              </a:ext>
            </a:extLst>
          </p:cNvPr>
          <p:cNvSpPr/>
          <p:nvPr/>
        </p:nvSpPr>
        <p:spPr>
          <a:xfrm>
            <a:off x="3267009"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17" name="Rectangle 16">
            <a:extLst>
              <a:ext uri="{FF2B5EF4-FFF2-40B4-BE49-F238E27FC236}">
                <a16:creationId xmlns:a16="http://schemas.microsoft.com/office/drawing/2014/main" id="{1C8C7EFA-EBF2-48C3-BBC6-67613CDE1C7B}"/>
              </a:ext>
            </a:extLst>
          </p:cNvPr>
          <p:cNvSpPr/>
          <p:nvPr/>
        </p:nvSpPr>
        <p:spPr>
          <a:xfrm>
            <a:off x="7911742"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8" name="Rectangle 17">
            <a:extLst>
              <a:ext uri="{FF2B5EF4-FFF2-40B4-BE49-F238E27FC236}">
                <a16:creationId xmlns:a16="http://schemas.microsoft.com/office/drawing/2014/main" id="{B5801E32-3077-4ACD-A781-669BE1E19ED4}"/>
              </a:ext>
            </a:extLst>
          </p:cNvPr>
          <p:cNvSpPr/>
          <p:nvPr/>
        </p:nvSpPr>
        <p:spPr>
          <a:xfrm>
            <a:off x="4906803"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9" name="Rectangle 18">
            <a:extLst>
              <a:ext uri="{FF2B5EF4-FFF2-40B4-BE49-F238E27FC236}">
                <a16:creationId xmlns:a16="http://schemas.microsoft.com/office/drawing/2014/main" id="{FAA30CDD-7C09-41BB-8C1D-534DC18E3A8B}"/>
              </a:ext>
            </a:extLst>
          </p:cNvPr>
          <p:cNvSpPr/>
          <p:nvPr/>
        </p:nvSpPr>
        <p:spPr>
          <a:xfrm>
            <a:off x="6274170"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20" name="Rectangle 19">
            <a:extLst>
              <a:ext uri="{FF2B5EF4-FFF2-40B4-BE49-F238E27FC236}">
                <a16:creationId xmlns:a16="http://schemas.microsoft.com/office/drawing/2014/main" id="{0DCB8A15-3836-4F80-A46D-645D93593BD4}"/>
              </a:ext>
            </a:extLst>
          </p:cNvPr>
          <p:cNvSpPr/>
          <p:nvPr/>
        </p:nvSpPr>
        <p:spPr>
          <a:xfrm>
            <a:off x="5634936" y="378797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21" name="Straight Connector 20">
            <a:extLst>
              <a:ext uri="{FF2B5EF4-FFF2-40B4-BE49-F238E27FC236}">
                <a16:creationId xmlns:a16="http://schemas.microsoft.com/office/drawing/2014/main" id="{284BAF1B-8928-499C-B198-FA5E330CC3F9}"/>
              </a:ext>
            </a:extLst>
          </p:cNvPr>
          <p:cNvCxnSpPr>
            <a:cxnSpLocks/>
            <a:stCxn id="18" idx="3"/>
            <a:endCxn id="19" idx="1"/>
          </p:cNvCxnSpPr>
          <p:nvPr/>
        </p:nvCxnSpPr>
        <p:spPr>
          <a:xfrm>
            <a:off x="5761936" y="316028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B7FB95A8-4FAF-4F82-99A8-4EEAB9589D3E}"/>
              </a:ext>
            </a:extLst>
          </p:cNvPr>
          <p:cNvCxnSpPr>
            <a:cxnSpLocks/>
            <a:stCxn id="20" idx="0"/>
            <a:endCxn id="19" idx="2"/>
          </p:cNvCxnSpPr>
          <p:nvPr/>
        </p:nvCxnSpPr>
        <p:spPr>
          <a:xfrm flipV="1">
            <a:off x="6062503" y="354294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55C59773-AB70-4A1C-BD25-EB74E8F91D56}"/>
              </a:ext>
            </a:extLst>
          </p:cNvPr>
          <p:cNvCxnSpPr>
            <a:cxnSpLocks/>
            <a:stCxn id="18" idx="2"/>
            <a:endCxn id="20" idx="0"/>
          </p:cNvCxnSpPr>
          <p:nvPr/>
        </p:nvCxnSpPr>
        <p:spPr>
          <a:xfrm>
            <a:off x="5334370" y="354294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3B2873D7-CCD3-4872-94D9-BE69C03AAF84}"/>
              </a:ext>
            </a:extLst>
          </p:cNvPr>
          <p:cNvSpPr/>
          <p:nvPr/>
        </p:nvSpPr>
        <p:spPr>
          <a:xfrm>
            <a:off x="8131873" y="495774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0856C774-87FB-41E8-88F4-86FD248CC13B}"/>
              </a:ext>
            </a:extLst>
          </p:cNvPr>
          <p:cNvSpPr/>
          <p:nvPr/>
        </p:nvSpPr>
        <p:spPr>
          <a:xfrm>
            <a:off x="5842368" y="221435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6" name="Oval 25">
            <a:extLst>
              <a:ext uri="{FF2B5EF4-FFF2-40B4-BE49-F238E27FC236}">
                <a16:creationId xmlns:a16="http://schemas.microsoft.com/office/drawing/2014/main" id="{A0EE7CB7-CD05-4DB8-83FE-AB87573882C3}"/>
              </a:ext>
            </a:extLst>
          </p:cNvPr>
          <p:cNvSpPr/>
          <p:nvPr/>
        </p:nvSpPr>
        <p:spPr>
          <a:xfrm>
            <a:off x="3474441" y="186457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7" name="Oval 26">
            <a:extLst>
              <a:ext uri="{FF2B5EF4-FFF2-40B4-BE49-F238E27FC236}">
                <a16:creationId xmlns:a16="http://schemas.microsoft.com/office/drawing/2014/main" id="{3D9FF543-3011-4C65-A5E0-04E37E122A4A}"/>
              </a:ext>
            </a:extLst>
          </p:cNvPr>
          <p:cNvSpPr/>
          <p:nvPr/>
        </p:nvSpPr>
        <p:spPr>
          <a:xfrm>
            <a:off x="3474441" y="495774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8" name="Oval 27">
            <a:extLst>
              <a:ext uri="{FF2B5EF4-FFF2-40B4-BE49-F238E27FC236}">
                <a16:creationId xmlns:a16="http://schemas.microsoft.com/office/drawing/2014/main" id="{F361448E-28A4-42B3-8926-1200D929EBB8}"/>
              </a:ext>
            </a:extLst>
          </p:cNvPr>
          <p:cNvSpPr/>
          <p:nvPr/>
        </p:nvSpPr>
        <p:spPr>
          <a:xfrm>
            <a:off x="8119173" y="1855625"/>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29" name="Straight Connector 28">
            <a:extLst>
              <a:ext uri="{FF2B5EF4-FFF2-40B4-BE49-F238E27FC236}">
                <a16:creationId xmlns:a16="http://schemas.microsoft.com/office/drawing/2014/main" id="{B83B83E3-E7B7-437F-B8E2-301C97180023}"/>
              </a:ext>
            </a:extLst>
          </p:cNvPr>
          <p:cNvCxnSpPr>
            <a:cxnSpLocks/>
          </p:cNvCxnSpPr>
          <p:nvPr/>
        </p:nvCxnSpPr>
        <p:spPr>
          <a:xfrm>
            <a:off x="3694574" y="1626536"/>
            <a:ext cx="4644732" cy="2853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F57A8-03C9-4436-A10A-A4924FB4F4D9}"/>
              </a:ext>
            </a:extLst>
          </p:cNvPr>
          <p:cNvCxnSpPr>
            <a:endCxn id="26" idx="0"/>
          </p:cNvCxnSpPr>
          <p:nvPr/>
        </p:nvCxnSpPr>
        <p:spPr>
          <a:xfrm>
            <a:off x="3694575" y="162653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ECE7ED-C2BA-42F1-A7D0-69829CEF1007}"/>
              </a:ext>
            </a:extLst>
          </p:cNvPr>
          <p:cNvCxnSpPr>
            <a:cxnSpLocks/>
            <a:endCxn id="25" idx="0"/>
          </p:cNvCxnSpPr>
          <p:nvPr/>
        </p:nvCxnSpPr>
        <p:spPr>
          <a:xfrm flipH="1">
            <a:off x="6062502" y="161653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C32EAA-F9E1-429D-BA86-FC3DC9C07F8C}"/>
              </a:ext>
            </a:extLst>
          </p:cNvPr>
          <p:cNvCxnSpPr>
            <a:cxnSpLocks/>
            <a:endCxn id="28" idx="0"/>
          </p:cNvCxnSpPr>
          <p:nvPr/>
        </p:nvCxnSpPr>
        <p:spPr>
          <a:xfrm>
            <a:off x="8339306" y="1641810"/>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CA88B2B-EA75-4DB3-8CE2-987E20F64C27}"/>
              </a:ext>
            </a:extLst>
          </p:cNvPr>
          <p:cNvSpPr/>
          <p:nvPr/>
        </p:nvSpPr>
        <p:spPr>
          <a:xfrm>
            <a:off x="5825964" y="457819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34" name="Straight Connector 33">
            <a:extLst>
              <a:ext uri="{FF2B5EF4-FFF2-40B4-BE49-F238E27FC236}">
                <a16:creationId xmlns:a16="http://schemas.microsoft.com/office/drawing/2014/main" id="{4C15FC19-B453-46E3-AF65-2FB0FC0FB58E}"/>
              </a:ext>
            </a:extLst>
          </p:cNvPr>
          <p:cNvCxnSpPr>
            <a:cxnSpLocks/>
          </p:cNvCxnSpPr>
          <p:nvPr/>
        </p:nvCxnSpPr>
        <p:spPr>
          <a:xfrm>
            <a:off x="3694574" y="5651801"/>
            <a:ext cx="46447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89F9A2-B917-4E2B-8D16-B7948857A634}"/>
              </a:ext>
            </a:extLst>
          </p:cNvPr>
          <p:cNvCxnSpPr>
            <a:cxnSpLocks/>
            <a:stCxn id="33" idx="4"/>
          </p:cNvCxnSpPr>
          <p:nvPr/>
        </p:nvCxnSpPr>
        <p:spPr>
          <a:xfrm>
            <a:off x="6046098" y="501846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8FD559-E4AF-4DCC-8444-1E147D59C6CC}"/>
              </a:ext>
            </a:extLst>
          </p:cNvPr>
          <p:cNvCxnSpPr>
            <a:cxnSpLocks/>
            <a:endCxn id="27" idx="4"/>
          </p:cNvCxnSpPr>
          <p:nvPr/>
        </p:nvCxnSpPr>
        <p:spPr>
          <a:xfrm flipV="1">
            <a:off x="3694574" y="539800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822370-AE36-49B4-B299-9E641D077E13}"/>
              </a:ext>
            </a:extLst>
          </p:cNvPr>
          <p:cNvCxnSpPr>
            <a:cxnSpLocks/>
            <a:endCxn id="24" idx="4"/>
          </p:cNvCxnSpPr>
          <p:nvPr/>
        </p:nvCxnSpPr>
        <p:spPr>
          <a:xfrm flipV="1">
            <a:off x="8352007" y="5398010"/>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26EEF41-2B54-4C10-9CBA-4BEF9FCC7DC6}"/>
              </a:ext>
            </a:extLst>
          </p:cNvPr>
          <p:cNvSpPr/>
          <p:nvPr/>
        </p:nvSpPr>
        <p:spPr>
          <a:xfrm>
            <a:off x="3914708" y="268926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9" name="Rectangle 38">
            <a:extLst>
              <a:ext uri="{FF2B5EF4-FFF2-40B4-BE49-F238E27FC236}">
                <a16:creationId xmlns:a16="http://schemas.microsoft.com/office/drawing/2014/main" id="{6C3A2B12-2BA6-4D68-B3A8-E527F4DAAFA9}"/>
              </a:ext>
            </a:extLst>
          </p:cNvPr>
          <p:cNvSpPr/>
          <p:nvPr/>
        </p:nvSpPr>
        <p:spPr>
          <a:xfrm>
            <a:off x="3914708" y="412010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0" name="Rectangle 39">
            <a:extLst>
              <a:ext uri="{FF2B5EF4-FFF2-40B4-BE49-F238E27FC236}">
                <a16:creationId xmlns:a16="http://schemas.microsoft.com/office/drawing/2014/main" id="{23B2C731-DCCD-40F7-8781-06DB53368C17}"/>
              </a:ext>
            </a:extLst>
          </p:cNvPr>
          <p:cNvSpPr/>
          <p:nvPr/>
        </p:nvSpPr>
        <p:spPr>
          <a:xfrm>
            <a:off x="7674674" y="4118806"/>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1" name="Rectangle 40">
            <a:extLst>
              <a:ext uri="{FF2B5EF4-FFF2-40B4-BE49-F238E27FC236}">
                <a16:creationId xmlns:a16="http://schemas.microsoft.com/office/drawing/2014/main" id="{901342CA-132E-4F2C-9B6A-917985EF5CDC}"/>
              </a:ext>
            </a:extLst>
          </p:cNvPr>
          <p:cNvSpPr/>
          <p:nvPr/>
        </p:nvSpPr>
        <p:spPr>
          <a:xfrm>
            <a:off x="7674672" y="2663819"/>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68" name="Inhaltsplatzhalter 8">
            <a:extLst>
              <a:ext uri="{FF2B5EF4-FFF2-40B4-BE49-F238E27FC236}">
                <a16:creationId xmlns:a16="http://schemas.microsoft.com/office/drawing/2014/main" id="{D0CF0B72-0E66-4965-B51F-87F5D0D4B3F3}"/>
              </a:ext>
            </a:extLst>
          </p:cNvPr>
          <p:cNvSpPr txBox="1">
            <a:spLocks/>
          </p:cNvSpPr>
          <p:nvPr/>
        </p:nvSpPr>
        <p:spPr>
          <a:xfrm>
            <a:off x="230225" y="1724710"/>
            <a:ext cx="2794524" cy="2874365"/>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CH" sz="2200"/>
              <a:t>Every committing peer  validates against the endorsement policy. Also check RW sets are still valid for current world state</a:t>
            </a:r>
          </a:p>
        </p:txBody>
      </p:sp>
      <p:pic>
        <p:nvPicPr>
          <p:cNvPr id="2050" name="Picture 2" descr="Red Check Mark Png About Us - Red Tick Symbol Png (409x383), Png Download">
            <a:extLst>
              <a:ext uri="{FF2B5EF4-FFF2-40B4-BE49-F238E27FC236}">
                <a16:creationId xmlns:a16="http://schemas.microsoft.com/office/drawing/2014/main" id="{753EEED9-C80F-4E3C-B4DB-B410E4DC59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1499" y="1539523"/>
            <a:ext cx="516316" cy="48349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Red Check Mark Png About Us - Red Tick Symbol Png (409x383), Png Download">
            <a:extLst>
              <a:ext uri="{FF2B5EF4-FFF2-40B4-BE49-F238E27FC236}">
                <a16:creationId xmlns:a16="http://schemas.microsoft.com/office/drawing/2014/main" id="{9EAB1976-6720-42B9-A732-445ABD4ABD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7581" y="3875447"/>
            <a:ext cx="516316" cy="48349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Red Check Mark Png About Us - Red Tick Symbol Png (409x383), Png Download">
            <a:extLst>
              <a:ext uri="{FF2B5EF4-FFF2-40B4-BE49-F238E27FC236}">
                <a16:creationId xmlns:a16="http://schemas.microsoft.com/office/drawing/2014/main" id="{7F038D67-AA08-4BAA-8FC1-458989407F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079" y="3875447"/>
            <a:ext cx="516316" cy="4834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Red Check Mark Png About Us - Red Tick Symbol Png (409x383), Png Download">
            <a:extLst>
              <a:ext uri="{FF2B5EF4-FFF2-40B4-BE49-F238E27FC236}">
                <a16:creationId xmlns:a16="http://schemas.microsoft.com/office/drawing/2014/main" id="{5F6B913D-CC98-41DB-B2F5-253CBFBEDF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079" y="1539523"/>
            <a:ext cx="516316" cy="48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44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9C2B11-68D0-4D18-B41F-FFDD6CFD7F47}"/>
              </a:ext>
            </a:extLst>
          </p:cNvPr>
          <p:cNvSpPr/>
          <p:nvPr/>
        </p:nvSpPr>
        <p:spPr>
          <a:xfrm>
            <a:off x="3024696" y="1505599"/>
            <a:ext cx="6063449" cy="428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el 1"/>
          <p:cNvSpPr>
            <a:spLocks noGrp="1"/>
          </p:cNvSpPr>
          <p:nvPr>
            <p:ph type="title"/>
          </p:nvPr>
        </p:nvSpPr>
        <p:spPr>
          <a:xfrm>
            <a:off x="457200" y="346646"/>
            <a:ext cx="8229600" cy="1143000"/>
          </a:xfrm>
        </p:spPr>
        <p:txBody>
          <a:bodyPr>
            <a:noAutofit/>
          </a:bodyPr>
          <a:lstStyle/>
          <a:p>
            <a:r>
              <a:rPr lang="vi-VN" sz="3200" b="1"/>
              <a:t>Transaction Flow</a:t>
            </a:r>
            <a:br>
              <a:rPr lang="de-CH" sz="3200" b="1"/>
            </a:br>
            <a:r>
              <a:rPr lang="vi-VN" sz="2400" b="1">
                <a:solidFill>
                  <a:schemeClr val="accent6"/>
                </a:solidFill>
                <a:latin typeface="Calibri (Headings)"/>
              </a:rPr>
              <a:t>Endorsement Phase: Step </a:t>
            </a:r>
            <a:r>
              <a:rPr lang="en-US" sz="2400" b="1">
                <a:solidFill>
                  <a:schemeClr val="accent6"/>
                </a:solidFill>
                <a:latin typeface="Calibri (Headings)"/>
              </a:rPr>
              <a:t>7</a:t>
            </a:r>
            <a:r>
              <a:rPr lang="vi-VN" sz="2400" b="1">
                <a:solidFill>
                  <a:schemeClr val="accent6"/>
                </a:solidFill>
                <a:latin typeface="Calibri (Headings)"/>
              </a:rPr>
              <a:t> – </a:t>
            </a:r>
            <a:r>
              <a:rPr lang="en-US" sz="2400" b="1">
                <a:solidFill>
                  <a:schemeClr val="accent6"/>
                </a:solidFill>
                <a:latin typeface="Calibri (Headings)"/>
              </a:rPr>
              <a:t>Commit transaction</a:t>
            </a:r>
            <a:endParaRPr lang="de-CH" sz="2400">
              <a:latin typeface="Calibri (Headings)"/>
            </a:endParaRPr>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43</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Rectangle 5">
            <a:extLst>
              <a:ext uri="{FF2B5EF4-FFF2-40B4-BE49-F238E27FC236}">
                <a16:creationId xmlns:a16="http://schemas.microsoft.com/office/drawing/2014/main" id="{5CF73842-7C4E-4980-863D-6370DBF09CCF}"/>
              </a:ext>
            </a:extLst>
          </p:cNvPr>
          <p:cNvSpPr/>
          <p:nvPr/>
        </p:nvSpPr>
        <p:spPr>
          <a:xfrm>
            <a:off x="7700441" y="275459"/>
            <a:ext cx="770467"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Client Apps</a:t>
            </a:r>
            <a:endParaRPr lang="vi-VN"/>
          </a:p>
        </p:txBody>
      </p:sp>
      <p:sp>
        <p:nvSpPr>
          <p:cNvPr id="8" name="Rectangle 7">
            <a:extLst>
              <a:ext uri="{FF2B5EF4-FFF2-40B4-BE49-F238E27FC236}">
                <a16:creationId xmlns:a16="http://schemas.microsoft.com/office/drawing/2014/main" id="{69EF14CD-A0CD-4870-AECD-DC42C557F09B}"/>
              </a:ext>
            </a:extLst>
          </p:cNvPr>
          <p:cNvSpPr/>
          <p:nvPr/>
        </p:nvSpPr>
        <p:spPr>
          <a:xfrm>
            <a:off x="8462442" y="275459"/>
            <a:ext cx="355601" cy="1003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SDK</a:t>
            </a:r>
            <a:endParaRPr lang="vi-VN"/>
          </a:p>
        </p:txBody>
      </p:sp>
      <p:sp>
        <p:nvSpPr>
          <p:cNvPr id="13" name="Rectangle 12">
            <a:extLst>
              <a:ext uri="{FF2B5EF4-FFF2-40B4-BE49-F238E27FC236}">
                <a16:creationId xmlns:a16="http://schemas.microsoft.com/office/drawing/2014/main" id="{B1692155-F0DD-49C5-AD40-03457C79B76C}"/>
              </a:ext>
            </a:extLst>
          </p:cNvPr>
          <p:cNvSpPr/>
          <p:nvPr/>
        </p:nvSpPr>
        <p:spPr>
          <a:xfrm>
            <a:off x="4666560" y="243030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4" name="Rectangle 13">
            <a:extLst>
              <a:ext uri="{FF2B5EF4-FFF2-40B4-BE49-F238E27FC236}">
                <a16:creationId xmlns:a16="http://schemas.microsoft.com/office/drawing/2014/main" id="{018A867B-41F8-47A4-9230-6897EDEC5995}"/>
              </a:ext>
            </a:extLst>
          </p:cNvPr>
          <p:cNvSpPr/>
          <p:nvPr/>
        </p:nvSpPr>
        <p:spPr>
          <a:xfrm>
            <a:off x="3267009"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15" name="Rectangle 14">
            <a:extLst>
              <a:ext uri="{FF2B5EF4-FFF2-40B4-BE49-F238E27FC236}">
                <a16:creationId xmlns:a16="http://schemas.microsoft.com/office/drawing/2014/main" id="{68516CED-1C66-4E0F-A6C9-D9DC3B92AC23}"/>
              </a:ext>
            </a:extLst>
          </p:cNvPr>
          <p:cNvSpPr/>
          <p:nvPr/>
        </p:nvSpPr>
        <p:spPr>
          <a:xfrm>
            <a:off x="7911741" y="208937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16" name="Rectangle 15">
            <a:extLst>
              <a:ext uri="{FF2B5EF4-FFF2-40B4-BE49-F238E27FC236}">
                <a16:creationId xmlns:a16="http://schemas.microsoft.com/office/drawing/2014/main" id="{C7A4082E-3F99-4655-8F8F-340414077472}"/>
              </a:ext>
            </a:extLst>
          </p:cNvPr>
          <p:cNvSpPr/>
          <p:nvPr/>
        </p:nvSpPr>
        <p:spPr>
          <a:xfrm>
            <a:off x="3267009"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17" name="Rectangle 16">
            <a:extLst>
              <a:ext uri="{FF2B5EF4-FFF2-40B4-BE49-F238E27FC236}">
                <a16:creationId xmlns:a16="http://schemas.microsoft.com/office/drawing/2014/main" id="{1C8C7EFA-EBF2-48C3-BBC6-67613CDE1C7B}"/>
              </a:ext>
            </a:extLst>
          </p:cNvPr>
          <p:cNvSpPr/>
          <p:nvPr/>
        </p:nvSpPr>
        <p:spPr>
          <a:xfrm>
            <a:off x="7911742" y="441255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8" name="Rectangle 17">
            <a:extLst>
              <a:ext uri="{FF2B5EF4-FFF2-40B4-BE49-F238E27FC236}">
                <a16:creationId xmlns:a16="http://schemas.microsoft.com/office/drawing/2014/main" id="{B5801E32-3077-4ACD-A781-669BE1E19ED4}"/>
              </a:ext>
            </a:extLst>
          </p:cNvPr>
          <p:cNvSpPr/>
          <p:nvPr/>
        </p:nvSpPr>
        <p:spPr>
          <a:xfrm>
            <a:off x="4906803"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9" name="Rectangle 18">
            <a:extLst>
              <a:ext uri="{FF2B5EF4-FFF2-40B4-BE49-F238E27FC236}">
                <a16:creationId xmlns:a16="http://schemas.microsoft.com/office/drawing/2014/main" id="{FAA30CDD-7C09-41BB-8C1D-534DC18E3A8B}"/>
              </a:ext>
            </a:extLst>
          </p:cNvPr>
          <p:cNvSpPr/>
          <p:nvPr/>
        </p:nvSpPr>
        <p:spPr>
          <a:xfrm>
            <a:off x="6274170" y="277762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20" name="Rectangle 19">
            <a:extLst>
              <a:ext uri="{FF2B5EF4-FFF2-40B4-BE49-F238E27FC236}">
                <a16:creationId xmlns:a16="http://schemas.microsoft.com/office/drawing/2014/main" id="{0DCB8A15-3836-4F80-A46D-645D93593BD4}"/>
              </a:ext>
            </a:extLst>
          </p:cNvPr>
          <p:cNvSpPr/>
          <p:nvPr/>
        </p:nvSpPr>
        <p:spPr>
          <a:xfrm>
            <a:off x="5634936" y="378797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21" name="Straight Connector 20">
            <a:extLst>
              <a:ext uri="{FF2B5EF4-FFF2-40B4-BE49-F238E27FC236}">
                <a16:creationId xmlns:a16="http://schemas.microsoft.com/office/drawing/2014/main" id="{284BAF1B-8928-499C-B198-FA5E330CC3F9}"/>
              </a:ext>
            </a:extLst>
          </p:cNvPr>
          <p:cNvCxnSpPr>
            <a:cxnSpLocks/>
            <a:stCxn id="18" idx="3"/>
            <a:endCxn id="19" idx="1"/>
          </p:cNvCxnSpPr>
          <p:nvPr/>
        </p:nvCxnSpPr>
        <p:spPr>
          <a:xfrm>
            <a:off x="5761936" y="316028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B7FB95A8-4FAF-4F82-99A8-4EEAB9589D3E}"/>
              </a:ext>
            </a:extLst>
          </p:cNvPr>
          <p:cNvCxnSpPr>
            <a:cxnSpLocks/>
            <a:stCxn id="20" idx="0"/>
            <a:endCxn id="19" idx="2"/>
          </p:cNvCxnSpPr>
          <p:nvPr/>
        </p:nvCxnSpPr>
        <p:spPr>
          <a:xfrm flipV="1">
            <a:off x="6062503" y="354294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55C59773-AB70-4A1C-BD25-EB74E8F91D56}"/>
              </a:ext>
            </a:extLst>
          </p:cNvPr>
          <p:cNvCxnSpPr>
            <a:cxnSpLocks/>
            <a:stCxn id="18" idx="2"/>
            <a:endCxn id="20" idx="0"/>
          </p:cNvCxnSpPr>
          <p:nvPr/>
        </p:nvCxnSpPr>
        <p:spPr>
          <a:xfrm>
            <a:off x="5334370" y="354294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3B2873D7-CCD3-4872-94D9-BE69C03AAF84}"/>
              </a:ext>
            </a:extLst>
          </p:cNvPr>
          <p:cNvSpPr/>
          <p:nvPr/>
        </p:nvSpPr>
        <p:spPr>
          <a:xfrm>
            <a:off x="8131873" y="495774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0856C774-87FB-41E8-88F4-86FD248CC13B}"/>
              </a:ext>
            </a:extLst>
          </p:cNvPr>
          <p:cNvSpPr/>
          <p:nvPr/>
        </p:nvSpPr>
        <p:spPr>
          <a:xfrm>
            <a:off x="5842368" y="221435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6" name="Oval 25">
            <a:extLst>
              <a:ext uri="{FF2B5EF4-FFF2-40B4-BE49-F238E27FC236}">
                <a16:creationId xmlns:a16="http://schemas.microsoft.com/office/drawing/2014/main" id="{A0EE7CB7-CD05-4DB8-83FE-AB87573882C3}"/>
              </a:ext>
            </a:extLst>
          </p:cNvPr>
          <p:cNvSpPr/>
          <p:nvPr/>
        </p:nvSpPr>
        <p:spPr>
          <a:xfrm>
            <a:off x="3474441" y="186457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7" name="Oval 26">
            <a:extLst>
              <a:ext uri="{FF2B5EF4-FFF2-40B4-BE49-F238E27FC236}">
                <a16:creationId xmlns:a16="http://schemas.microsoft.com/office/drawing/2014/main" id="{3D9FF543-3011-4C65-A5E0-04E37E122A4A}"/>
              </a:ext>
            </a:extLst>
          </p:cNvPr>
          <p:cNvSpPr/>
          <p:nvPr/>
        </p:nvSpPr>
        <p:spPr>
          <a:xfrm>
            <a:off x="3474441" y="495774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8" name="Oval 27">
            <a:extLst>
              <a:ext uri="{FF2B5EF4-FFF2-40B4-BE49-F238E27FC236}">
                <a16:creationId xmlns:a16="http://schemas.microsoft.com/office/drawing/2014/main" id="{F361448E-28A4-42B3-8926-1200D929EBB8}"/>
              </a:ext>
            </a:extLst>
          </p:cNvPr>
          <p:cNvSpPr/>
          <p:nvPr/>
        </p:nvSpPr>
        <p:spPr>
          <a:xfrm>
            <a:off x="8119173" y="1855625"/>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29" name="Straight Connector 28">
            <a:extLst>
              <a:ext uri="{FF2B5EF4-FFF2-40B4-BE49-F238E27FC236}">
                <a16:creationId xmlns:a16="http://schemas.microsoft.com/office/drawing/2014/main" id="{B83B83E3-E7B7-437F-B8E2-301C97180023}"/>
              </a:ext>
            </a:extLst>
          </p:cNvPr>
          <p:cNvCxnSpPr>
            <a:cxnSpLocks/>
          </p:cNvCxnSpPr>
          <p:nvPr/>
        </p:nvCxnSpPr>
        <p:spPr>
          <a:xfrm>
            <a:off x="3694574" y="1626536"/>
            <a:ext cx="4644732" cy="2853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F57A8-03C9-4436-A10A-A4924FB4F4D9}"/>
              </a:ext>
            </a:extLst>
          </p:cNvPr>
          <p:cNvCxnSpPr>
            <a:endCxn id="26" idx="0"/>
          </p:cNvCxnSpPr>
          <p:nvPr/>
        </p:nvCxnSpPr>
        <p:spPr>
          <a:xfrm>
            <a:off x="3694575" y="162653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ECE7ED-C2BA-42F1-A7D0-69829CEF1007}"/>
              </a:ext>
            </a:extLst>
          </p:cNvPr>
          <p:cNvCxnSpPr>
            <a:cxnSpLocks/>
            <a:endCxn id="25" idx="0"/>
          </p:cNvCxnSpPr>
          <p:nvPr/>
        </p:nvCxnSpPr>
        <p:spPr>
          <a:xfrm flipH="1">
            <a:off x="6062502" y="161653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C32EAA-F9E1-429D-BA86-FC3DC9C07F8C}"/>
              </a:ext>
            </a:extLst>
          </p:cNvPr>
          <p:cNvCxnSpPr>
            <a:cxnSpLocks/>
            <a:endCxn id="28" idx="0"/>
          </p:cNvCxnSpPr>
          <p:nvPr/>
        </p:nvCxnSpPr>
        <p:spPr>
          <a:xfrm>
            <a:off x="8339306" y="1641810"/>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CA88B2B-EA75-4DB3-8CE2-987E20F64C27}"/>
              </a:ext>
            </a:extLst>
          </p:cNvPr>
          <p:cNvSpPr/>
          <p:nvPr/>
        </p:nvSpPr>
        <p:spPr>
          <a:xfrm>
            <a:off x="5825964" y="457819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34" name="Straight Connector 33">
            <a:extLst>
              <a:ext uri="{FF2B5EF4-FFF2-40B4-BE49-F238E27FC236}">
                <a16:creationId xmlns:a16="http://schemas.microsoft.com/office/drawing/2014/main" id="{4C15FC19-B453-46E3-AF65-2FB0FC0FB58E}"/>
              </a:ext>
            </a:extLst>
          </p:cNvPr>
          <p:cNvCxnSpPr>
            <a:cxnSpLocks/>
          </p:cNvCxnSpPr>
          <p:nvPr/>
        </p:nvCxnSpPr>
        <p:spPr>
          <a:xfrm>
            <a:off x="3694574" y="5651801"/>
            <a:ext cx="46447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89F9A2-B917-4E2B-8D16-B7948857A634}"/>
              </a:ext>
            </a:extLst>
          </p:cNvPr>
          <p:cNvCxnSpPr>
            <a:cxnSpLocks/>
            <a:stCxn id="33" idx="4"/>
          </p:cNvCxnSpPr>
          <p:nvPr/>
        </p:nvCxnSpPr>
        <p:spPr>
          <a:xfrm>
            <a:off x="6046098" y="501846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8FD559-E4AF-4DCC-8444-1E147D59C6CC}"/>
              </a:ext>
            </a:extLst>
          </p:cNvPr>
          <p:cNvCxnSpPr>
            <a:cxnSpLocks/>
            <a:endCxn id="27" idx="4"/>
          </p:cNvCxnSpPr>
          <p:nvPr/>
        </p:nvCxnSpPr>
        <p:spPr>
          <a:xfrm flipV="1">
            <a:off x="3694574" y="539800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822370-AE36-49B4-B299-9E641D077E13}"/>
              </a:ext>
            </a:extLst>
          </p:cNvPr>
          <p:cNvCxnSpPr>
            <a:cxnSpLocks/>
            <a:endCxn id="24" idx="4"/>
          </p:cNvCxnSpPr>
          <p:nvPr/>
        </p:nvCxnSpPr>
        <p:spPr>
          <a:xfrm flipV="1">
            <a:off x="8352007" y="5398010"/>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26EEF41-2B54-4C10-9CBA-4BEF9FCC7DC6}"/>
              </a:ext>
            </a:extLst>
          </p:cNvPr>
          <p:cNvSpPr/>
          <p:nvPr/>
        </p:nvSpPr>
        <p:spPr>
          <a:xfrm>
            <a:off x="3914708" y="268926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9" name="Rectangle 38">
            <a:extLst>
              <a:ext uri="{FF2B5EF4-FFF2-40B4-BE49-F238E27FC236}">
                <a16:creationId xmlns:a16="http://schemas.microsoft.com/office/drawing/2014/main" id="{6C3A2B12-2BA6-4D68-B3A8-E527F4DAAFA9}"/>
              </a:ext>
            </a:extLst>
          </p:cNvPr>
          <p:cNvSpPr/>
          <p:nvPr/>
        </p:nvSpPr>
        <p:spPr>
          <a:xfrm>
            <a:off x="3914708" y="412010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0" name="Rectangle 39">
            <a:extLst>
              <a:ext uri="{FF2B5EF4-FFF2-40B4-BE49-F238E27FC236}">
                <a16:creationId xmlns:a16="http://schemas.microsoft.com/office/drawing/2014/main" id="{23B2C731-DCCD-40F7-8781-06DB53368C17}"/>
              </a:ext>
            </a:extLst>
          </p:cNvPr>
          <p:cNvSpPr/>
          <p:nvPr/>
        </p:nvSpPr>
        <p:spPr>
          <a:xfrm>
            <a:off x="7674674" y="4118806"/>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41" name="Rectangle 40">
            <a:extLst>
              <a:ext uri="{FF2B5EF4-FFF2-40B4-BE49-F238E27FC236}">
                <a16:creationId xmlns:a16="http://schemas.microsoft.com/office/drawing/2014/main" id="{901342CA-132E-4F2C-9B6A-917985EF5CDC}"/>
              </a:ext>
            </a:extLst>
          </p:cNvPr>
          <p:cNvSpPr/>
          <p:nvPr/>
        </p:nvSpPr>
        <p:spPr>
          <a:xfrm>
            <a:off x="7674672" y="2663819"/>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68" name="Inhaltsplatzhalter 8">
            <a:extLst>
              <a:ext uri="{FF2B5EF4-FFF2-40B4-BE49-F238E27FC236}">
                <a16:creationId xmlns:a16="http://schemas.microsoft.com/office/drawing/2014/main" id="{D0CF0B72-0E66-4965-B51F-87F5D0D4B3F3}"/>
              </a:ext>
            </a:extLst>
          </p:cNvPr>
          <p:cNvSpPr txBox="1">
            <a:spLocks/>
          </p:cNvSpPr>
          <p:nvPr/>
        </p:nvSpPr>
        <p:spPr>
          <a:xfrm>
            <a:off x="230225" y="1724710"/>
            <a:ext cx="2794524" cy="2874365"/>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CH" sz="2200"/>
              <a:t>Validated transactions are applied to the world state and retained on ledger</a:t>
            </a:r>
          </a:p>
          <a:p>
            <a:pPr marL="0" indent="0" algn="just">
              <a:buNone/>
            </a:pPr>
            <a:endParaRPr lang="de-CH" sz="2200"/>
          </a:p>
          <a:p>
            <a:pPr marL="0" indent="0" algn="just">
              <a:buNone/>
            </a:pPr>
            <a:r>
              <a:rPr lang="de-CH" sz="2200"/>
              <a:t>Invalid transactions are also retained on  ledger but do not update world state</a:t>
            </a:r>
          </a:p>
        </p:txBody>
      </p:sp>
      <p:pic>
        <p:nvPicPr>
          <p:cNvPr id="3076" name="Picture 4" descr="Affidavit, agreement, business, contract, pen, sign, signing icon ">
            <a:extLst>
              <a:ext uri="{FF2B5EF4-FFF2-40B4-BE49-F238E27FC236}">
                <a16:creationId xmlns:a16="http://schemas.microsoft.com/office/drawing/2014/main" id="{25C9AFF2-314F-4FDD-A7C9-37661366B1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0044" y="2913269"/>
            <a:ext cx="425413" cy="46163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Affidavit, agreement, business, contract, pen, sign, signing icon ">
            <a:extLst>
              <a:ext uri="{FF2B5EF4-FFF2-40B4-BE49-F238E27FC236}">
                <a16:creationId xmlns:a16="http://schemas.microsoft.com/office/drawing/2014/main" id="{623A398F-8C3F-4984-83DF-9A0E59A8B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0044" y="3854133"/>
            <a:ext cx="425413" cy="46163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Affidavit, agreement, business, contract, pen, sign, signing icon ">
            <a:extLst>
              <a:ext uri="{FF2B5EF4-FFF2-40B4-BE49-F238E27FC236}">
                <a16:creationId xmlns:a16="http://schemas.microsoft.com/office/drawing/2014/main" id="{71ACF395-C4B1-44DC-8A5C-C2C82C44B2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8885" y="2942644"/>
            <a:ext cx="425413" cy="4616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Affidavit, agreement, business, contract, pen, sign, signing icon ">
            <a:extLst>
              <a:ext uri="{FF2B5EF4-FFF2-40B4-BE49-F238E27FC236}">
                <a16:creationId xmlns:a16="http://schemas.microsoft.com/office/drawing/2014/main" id="{945E95B6-EB70-4BDF-8FA5-5FB9AFFD8A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8885" y="3883508"/>
            <a:ext cx="425413" cy="4616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ng2.kisspng.com/sh/c8c5d9f060d537d1e963249d08cc152f/L0KzQYm3WMA3N6drfZH0aYP2gLBuTfNtcaEyeeR9LXPyfcH8lPVzNZpoh9D8LXbyfsW0ggdme5DyfZ98aXywf8Hsjr1nd595RadrNkjlSYW9WcdlOWE7RqoDMEO8RYG9UcU0O2Y9Uao8MEa1QYq1kP5o/kisspng-clip-art-computer-icons-font-awesome-sil-open-font-5b68b94697d106.8803950615335898306219.png">
            <a:extLst>
              <a:ext uri="{FF2B5EF4-FFF2-40B4-BE49-F238E27FC236}">
                <a16:creationId xmlns:a16="http://schemas.microsoft.com/office/drawing/2014/main" id="{43B967DA-D44B-4478-967C-75CAAE3226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3306" y="1032320"/>
            <a:ext cx="324197" cy="37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61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8165E194-6C6B-455F-BCE5-32237F2C7FFC}"/>
              </a:ext>
            </a:extLst>
          </p:cNvPr>
          <p:cNvSpPr txBox="1">
            <a:spLocks/>
          </p:cNvSpPr>
          <p:nvPr/>
        </p:nvSpPr>
        <p:spPr>
          <a:xfrm>
            <a:off x="457200" y="346646"/>
            <a:ext cx="8229600" cy="1143000"/>
          </a:xfrm>
          <a:prstGeom prst="rect">
            <a:avLst/>
          </a:prstGeom>
        </p:spPr>
        <p:txBody>
          <a:bodyPr>
            <a:no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Bootstrap network</a:t>
            </a:r>
            <a:br>
              <a:rPr lang="de-CH" sz="3200" b="1" dirty="0"/>
            </a:br>
            <a:r>
              <a:rPr lang="de-CH" sz="3200" b="1" dirty="0">
                <a:solidFill>
                  <a:schemeClr val="accent6"/>
                </a:solidFill>
              </a:rPr>
              <a:t>Step 1: Instantiate the blockchain</a:t>
            </a:r>
            <a:endParaRPr lang="de-CH" sz="3200" dirty="0"/>
          </a:p>
        </p:txBody>
      </p:sp>
      <p:sp>
        <p:nvSpPr>
          <p:cNvPr id="2" name="TextBox 1">
            <a:extLst>
              <a:ext uri="{FF2B5EF4-FFF2-40B4-BE49-F238E27FC236}">
                <a16:creationId xmlns:a16="http://schemas.microsoft.com/office/drawing/2014/main" id="{75AE4CEA-1E5F-4859-BB9C-A33D0684EE8B}"/>
              </a:ext>
            </a:extLst>
          </p:cNvPr>
          <p:cNvSpPr txBox="1"/>
          <p:nvPr/>
        </p:nvSpPr>
        <p:spPr>
          <a:xfrm>
            <a:off x="1397000" y="4783667"/>
            <a:ext cx="6900334" cy="461665"/>
          </a:xfrm>
          <a:prstGeom prst="rect">
            <a:avLst/>
          </a:prstGeom>
          <a:noFill/>
        </p:spPr>
        <p:txBody>
          <a:bodyPr wrap="square" rtlCol="0">
            <a:spAutoFit/>
          </a:bodyPr>
          <a:lstStyle/>
          <a:p>
            <a:r>
              <a:rPr lang="en-US" sz="2400"/>
              <a:t>An </a:t>
            </a:r>
            <a:r>
              <a:rPr lang="en-US" sz="2400" err="1"/>
              <a:t>orderer</a:t>
            </a:r>
            <a:r>
              <a:rPr lang="en-US" sz="2400"/>
              <a:t> is configured and started on the network</a:t>
            </a:r>
            <a:endParaRPr lang="vi-VN" sz="2400"/>
          </a:p>
        </p:txBody>
      </p:sp>
      <p:sp>
        <p:nvSpPr>
          <p:cNvPr id="10" name="Rectangle 9">
            <a:extLst>
              <a:ext uri="{FF2B5EF4-FFF2-40B4-BE49-F238E27FC236}">
                <a16:creationId xmlns:a16="http://schemas.microsoft.com/office/drawing/2014/main" id="{0DAE1FCB-88A7-4A98-9BE8-9AEF6042D43A}"/>
              </a:ext>
            </a:extLst>
          </p:cNvPr>
          <p:cNvSpPr/>
          <p:nvPr/>
        </p:nvSpPr>
        <p:spPr>
          <a:xfrm>
            <a:off x="3201456" y="2335138"/>
            <a:ext cx="2791884" cy="23549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1" name="Rectangle 10">
            <a:extLst>
              <a:ext uri="{FF2B5EF4-FFF2-40B4-BE49-F238E27FC236}">
                <a16:creationId xmlns:a16="http://schemas.microsoft.com/office/drawing/2014/main" id="{44860E8B-EB0E-40DB-BCC4-D67FA90B1182}"/>
              </a:ext>
            </a:extLst>
          </p:cNvPr>
          <p:cNvSpPr/>
          <p:nvPr/>
        </p:nvSpPr>
        <p:spPr>
          <a:xfrm>
            <a:off x="3416300"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2" name="Rectangle 11">
            <a:extLst>
              <a:ext uri="{FF2B5EF4-FFF2-40B4-BE49-F238E27FC236}">
                <a16:creationId xmlns:a16="http://schemas.microsoft.com/office/drawing/2014/main" id="{88386EA9-7EB9-44E3-ADC0-E6D7C43C02A8}"/>
              </a:ext>
            </a:extLst>
          </p:cNvPr>
          <p:cNvSpPr/>
          <p:nvPr/>
        </p:nvSpPr>
        <p:spPr>
          <a:xfrm>
            <a:off x="4783667"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13" name="Rectangle 12">
            <a:extLst>
              <a:ext uri="{FF2B5EF4-FFF2-40B4-BE49-F238E27FC236}">
                <a16:creationId xmlns:a16="http://schemas.microsoft.com/office/drawing/2014/main" id="{D40C48E6-0DE4-4236-928A-87656A3CD376}"/>
              </a:ext>
            </a:extLst>
          </p:cNvPr>
          <p:cNvSpPr/>
          <p:nvPr/>
        </p:nvSpPr>
        <p:spPr>
          <a:xfrm>
            <a:off x="4144433" y="366108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14" name="Straight Connector 13">
            <a:extLst>
              <a:ext uri="{FF2B5EF4-FFF2-40B4-BE49-F238E27FC236}">
                <a16:creationId xmlns:a16="http://schemas.microsoft.com/office/drawing/2014/main" id="{70EC71EF-D1BA-4A1D-8BEE-FAEB1C8FBD1B}"/>
              </a:ext>
            </a:extLst>
          </p:cNvPr>
          <p:cNvCxnSpPr>
            <a:cxnSpLocks/>
            <a:stCxn id="11" idx="3"/>
            <a:endCxn id="12" idx="1"/>
          </p:cNvCxnSpPr>
          <p:nvPr/>
        </p:nvCxnSpPr>
        <p:spPr>
          <a:xfrm>
            <a:off x="4271433" y="3033397"/>
            <a:ext cx="51223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7733A1D9-B244-48D2-AF20-9545290A4738}"/>
              </a:ext>
            </a:extLst>
          </p:cNvPr>
          <p:cNvCxnSpPr>
            <a:cxnSpLocks/>
            <a:stCxn id="13" idx="0"/>
            <a:endCxn id="12" idx="2"/>
          </p:cNvCxnSpPr>
          <p:nvPr/>
        </p:nvCxnSpPr>
        <p:spPr>
          <a:xfrm flipV="1">
            <a:off x="4572000" y="3416056"/>
            <a:ext cx="639234" cy="245031"/>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580FB25B-9EC0-4319-8BA6-AB3DA4ECC2EF}"/>
              </a:ext>
            </a:extLst>
          </p:cNvPr>
          <p:cNvCxnSpPr>
            <a:cxnSpLocks/>
            <a:stCxn id="11" idx="2"/>
            <a:endCxn id="13" idx="0"/>
          </p:cNvCxnSpPr>
          <p:nvPr/>
        </p:nvCxnSpPr>
        <p:spPr>
          <a:xfrm>
            <a:off x="3843867" y="3416056"/>
            <a:ext cx="728133" cy="24503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4666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8165E194-6C6B-455F-BCE5-32237F2C7FFC}"/>
              </a:ext>
            </a:extLst>
          </p:cNvPr>
          <p:cNvSpPr txBox="1">
            <a:spLocks/>
          </p:cNvSpPr>
          <p:nvPr/>
        </p:nvSpPr>
        <p:spPr>
          <a:xfrm>
            <a:off x="457200" y="346646"/>
            <a:ext cx="8229600" cy="1143000"/>
          </a:xfrm>
          <a:prstGeom prst="rect">
            <a:avLst/>
          </a:prstGeom>
        </p:spPr>
        <p:txBody>
          <a:bodyPr>
            <a:no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Bootstrap network</a:t>
            </a:r>
            <a:br>
              <a:rPr lang="de-CH" sz="3200" b="1" dirty="0"/>
            </a:br>
            <a:r>
              <a:rPr lang="de-CH" sz="3200" b="1" dirty="0">
                <a:solidFill>
                  <a:schemeClr val="accent6"/>
                </a:solidFill>
              </a:rPr>
              <a:t>Step 1: Instantiate the blockchain</a:t>
            </a:r>
            <a:endParaRPr lang="de-CH" sz="3200" dirty="0"/>
          </a:p>
        </p:txBody>
      </p:sp>
      <p:sp>
        <p:nvSpPr>
          <p:cNvPr id="5" name="Rectangle 4">
            <a:extLst>
              <a:ext uri="{FF2B5EF4-FFF2-40B4-BE49-F238E27FC236}">
                <a16:creationId xmlns:a16="http://schemas.microsoft.com/office/drawing/2014/main" id="{D34D3A72-5BE8-4D89-BE21-0338CAF7DF4A}"/>
              </a:ext>
            </a:extLst>
          </p:cNvPr>
          <p:cNvSpPr/>
          <p:nvPr/>
        </p:nvSpPr>
        <p:spPr>
          <a:xfrm>
            <a:off x="1041399" y="195248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7" name="Rectangle 6">
            <a:extLst>
              <a:ext uri="{FF2B5EF4-FFF2-40B4-BE49-F238E27FC236}">
                <a16:creationId xmlns:a16="http://schemas.microsoft.com/office/drawing/2014/main" id="{71DFF88D-C3B4-4525-B6C4-F57A0608BE1C}"/>
              </a:ext>
            </a:extLst>
          </p:cNvPr>
          <p:cNvSpPr/>
          <p:nvPr/>
        </p:nvSpPr>
        <p:spPr>
          <a:xfrm>
            <a:off x="7247467" y="1952479"/>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8" name="Rectangle 7">
            <a:extLst>
              <a:ext uri="{FF2B5EF4-FFF2-40B4-BE49-F238E27FC236}">
                <a16:creationId xmlns:a16="http://schemas.microsoft.com/office/drawing/2014/main" id="{CBF6475E-15F9-4CC3-811F-F2177980570F}"/>
              </a:ext>
            </a:extLst>
          </p:cNvPr>
          <p:cNvSpPr/>
          <p:nvPr/>
        </p:nvSpPr>
        <p:spPr>
          <a:xfrm>
            <a:off x="1041399" y="427566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9" name="Rectangle 8">
            <a:extLst>
              <a:ext uri="{FF2B5EF4-FFF2-40B4-BE49-F238E27FC236}">
                <a16:creationId xmlns:a16="http://schemas.microsoft.com/office/drawing/2014/main" id="{96CF99B0-C856-4E73-90DA-FC0379B0D86C}"/>
              </a:ext>
            </a:extLst>
          </p:cNvPr>
          <p:cNvSpPr/>
          <p:nvPr/>
        </p:nvSpPr>
        <p:spPr>
          <a:xfrm>
            <a:off x="7247468" y="4275667"/>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0" name="TextBox 9">
            <a:extLst>
              <a:ext uri="{FF2B5EF4-FFF2-40B4-BE49-F238E27FC236}">
                <a16:creationId xmlns:a16="http://schemas.microsoft.com/office/drawing/2014/main" id="{E8ED78F5-BB2C-4575-845E-EF137BCB497C}"/>
              </a:ext>
            </a:extLst>
          </p:cNvPr>
          <p:cNvSpPr txBox="1"/>
          <p:nvPr/>
        </p:nvSpPr>
        <p:spPr>
          <a:xfrm>
            <a:off x="1468965" y="5368353"/>
            <a:ext cx="6218768" cy="461665"/>
          </a:xfrm>
          <a:prstGeom prst="rect">
            <a:avLst/>
          </a:prstGeom>
          <a:noFill/>
        </p:spPr>
        <p:txBody>
          <a:bodyPr wrap="square" rtlCol="0">
            <a:spAutoFit/>
          </a:bodyPr>
          <a:lstStyle/>
          <a:p>
            <a:r>
              <a:rPr lang="en-US" sz="2400"/>
              <a:t>Peers are configured and started on the network</a:t>
            </a:r>
            <a:endParaRPr lang="vi-VN" sz="2400"/>
          </a:p>
        </p:txBody>
      </p:sp>
      <p:sp>
        <p:nvSpPr>
          <p:cNvPr id="11" name="Rectangle 10">
            <a:extLst>
              <a:ext uri="{FF2B5EF4-FFF2-40B4-BE49-F238E27FC236}">
                <a16:creationId xmlns:a16="http://schemas.microsoft.com/office/drawing/2014/main" id="{FA59A1F1-A616-4BF8-BD12-89798E6B16AF}"/>
              </a:ext>
            </a:extLst>
          </p:cNvPr>
          <p:cNvSpPr/>
          <p:nvPr/>
        </p:nvSpPr>
        <p:spPr>
          <a:xfrm>
            <a:off x="3201456" y="2335138"/>
            <a:ext cx="2791884" cy="23549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12" name="Rectangle 11">
            <a:extLst>
              <a:ext uri="{FF2B5EF4-FFF2-40B4-BE49-F238E27FC236}">
                <a16:creationId xmlns:a16="http://schemas.microsoft.com/office/drawing/2014/main" id="{19B7B692-20EB-48EF-96AB-A64CC0145E43}"/>
              </a:ext>
            </a:extLst>
          </p:cNvPr>
          <p:cNvSpPr/>
          <p:nvPr/>
        </p:nvSpPr>
        <p:spPr>
          <a:xfrm>
            <a:off x="3416300"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3" name="Rectangle 12">
            <a:extLst>
              <a:ext uri="{FF2B5EF4-FFF2-40B4-BE49-F238E27FC236}">
                <a16:creationId xmlns:a16="http://schemas.microsoft.com/office/drawing/2014/main" id="{9C60F33D-CE6F-45EC-A87C-9E2DEE67A2B9}"/>
              </a:ext>
            </a:extLst>
          </p:cNvPr>
          <p:cNvSpPr/>
          <p:nvPr/>
        </p:nvSpPr>
        <p:spPr>
          <a:xfrm>
            <a:off x="4783667"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14" name="Rectangle 13">
            <a:extLst>
              <a:ext uri="{FF2B5EF4-FFF2-40B4-BE49-F238E27FC236}">
                <a16:creationId xmlns:a16="http://schemas.microsoft.com/office/drawing/2014/main" id="{14DA83EF-7F71-44FC-B566-8F7CC3404412}"/>
              </a:ext>
            </a:extLst>
          </p:cNvPr>
          <p:cNvSpPr/>
          <p:nvPr/>
        </p:nvSpPr>
        <p:spPr>
          <a:xfrm>
            <a:off x="4144433" y="366108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15" name="Straight Connector 14">
            <a:extLst>
              <a:ext uri="{FF2B5EF4-FFF2-40B4-BE49-F238E27FC236}">
                <a16:creationId xmlns:a16="http://schemas.microsoft.com/office/drawing/2014/main" id="{720129BB-856E-46EF-8E87-46692B08EC4E}"/>
              </a:ext>
            </a:extLst>
          </p:cNvPr>
          <p:cNvCxnSpPr>
            <a:cxnSpLocks/>
            <a:stCxn id="12" idx="3"/>
            <a:endCxn id="13" idx="1"/>
          </p:cNvCxnSpPr>
          <p:nvPr/>
        </p:nvCxnSpPr>
        <p:spPr>
          <a:xfrm>
            <a:off x="4271433" y="3033397"/>
            <a:ext cx="51223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96F47E34-FD86-4CD9-9B0D-F54F3768666B}"/>
              </a:ext>
            </a:extLst>
          </p:cNvPr>
          <p:cNvCxnSpPr>
            <a:cxnSpLocks/>
            <a:stCxn id="14" idx="0"/>
            <a:endCxn id="13" idx="2"/>
          </p:cNvCxnSpPr>
          <p:nvPr/>
        </p:nvCxnSpPr>
        <p:spPr>
          <a:xfrm flipV="1">
            <a:off x="4572000" y="3416056"/>
            <a:ext cx="639234" cy="245031"/>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19C9FA17-699A-46B9-A0BB-176C1B926360}"/>
              </a:ext>
            </a:extLst>
          </p:cNvPr>
          <p:cNvCxnSpPr>
            <a:cxnSpLocks/>
            <a:stCxn id="12" idx="2"/>
            <a:endCxn id="14" idx="0"/>
          </p:cNvCxnSpPr>
          <p:nvPr/>
        </p:nvCxnSpPr>
        <p:spPr>
          <a:xfrm>
            <a:off x="3843867" y="3416056"/>
            <a:ext cx="728133" cy="24503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2513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11557DF-95A8-4E68-9B2D-847E08C02498}"/>
              </a:ext>
            </a:extLst>
          </p:cNvPr>
          <p:cNvSpPr/>
          <p:nvPr/>
        </p:nvSpPr>
        <p:spPr>
          <a:xfrm>
            <a:off x="3192462" y="2325844"/>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3" name="Titel 1">
            <a:extLst>
              <a:ext uri="{FF2B5EF4-FFF2-40B4-BE49-F238E27FC236}">
                <a16:creationId xmlns:a16="http://schemas.microsoft.com/office/drawing/2014/main" id="{8165E194-6C6B-455F-BCE5-32237F2C7FFC}"/>
              </a:ext>
            </a:extLst>
          </p:cNvPr>
          <p:cNvSpPr txBox="1">
            <a:spLocks/>
          </p:cNvSpPr>
          <p:nvPr/>
        </p:nvSpPr>
        <p:spPr>
          <a:xfrm>
            <a:off x="457200" y="346646"/>
            <a:ext cx="8229600" cy="1143000"/>
          </a:xfrm>
          <a:prstGeom prst="rect">
            <a:avLst/>
          </a:prstGeom>
        </p:spPr>
        <p:txBody>
          <a:bodyPr>
            <a:no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Bootstrap network</a:t>
            </a:r>
            <a:br>
              <a:rPr lang="de-CH" sz="3200" b="1" dirty="0"/>
            </a:br>
            <a:r>
              <a:rPr lang="de-CH" sz="3200" b="1" dirty="0">
                <a:solidFill>
                  <a:schemeClr val="accent6"/>
                </a:solidFill>
              </a:rPr>
              <a:t>Step 1: Instantiate the blockchain</a:t>
            </a:r>
            <a:endParaRPr lang="de-CH" sz="3200" dirty="0"/>
          </a:p>
        </p:txBody>
      </p:sp>
      <p:sp>
        <p:nvSpPr>
          <p:cNvPr id="5" name="Rectangle 4">
            <a:extLst>
              <a:ext uri="{FF2B5EF4-FFF2-40B4-BE49-F238E27FC236}">
                <a16:creationId xmlns:a16="http://schemas.microsoft.com/office/drawing/2014/main" id="{D34D3A72-5BE8-4D89-BE21-0338CAF7DF4A}"/>
              </a:ext>
            </a:extLst>
          </p:cNvPr>
          <p:cNvSpPr/>
          <p:nvPr/>
        </p:nvSpPr>
        <p:spPr>
          <a:xfrm>
            <a:off x="1041399" y="1952480"/>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P0</a:t>
            </a:r>
            <a:endParaRPr lang="vi-VN" sz="3000"/>
          </a:p>
        </p:txBody>
      </p:sp>
      <p:sp>
        <p:nvSpPr>
          <p:cNvPr id="7" name="Rectangle 6">
            <a:extLst>
              <a:ext uri="{FF2B5EF4-FFF2-40B4-BE49-F238E27FC236}">
                <a16:creationId xmlns:a16="http://schemas.microsoft.com/office/drawing/2014/main" id="{71DFF88D-C3B4-4525-B6C4-F57A0608BE1C}"/>
              </a:ext>
            </a:extLst>
          </p:cNvPr>
          <p:cNvSpPr/>
          <p:nvPr/>
        </p:nvSpPr>
        <p:spPr>
          <a:xfrm>
            <a:off x="7247467" y="1952479"/>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8" name="Rectangle 7">
            <a:extLst>
              <a:ext uri="{FF2B5EF4-FFF2-40B4-BE49-F238E27FC236}">
                <a16:creationId xmlns:a16="http://schemas.microsoft.com/office/drawing/2014/main" id="{CBF6475E-15F9-4CC3-811F-F2177980570F}"/>
              </a:ext>
            </a:extLst>
          </p:cNvPr>
          <p:cNvSpPr/>
          <p:nvPr/>
        </p:nvSpPr>
        <p:spPr>
          <a:xfrm>
            <a:off x="1041399" y="4275668"/>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P1</a:t>
            </a:r>
            <a:endParaRPr lang="vi-VN" sz="3000"/>
          </a:p>
        </p:txBody>
      </p:sp>
      <p:sp>
        <p:nvSpPr>
          <p:cNvPr id="9" name="Rectangle 8">
            <a:extLst>
              <a:ext uri="{FF2B5EF4-FFF2-40B4-BE49-F238E27FC236}">
                <a16:creationId xmlns:a16="http://schemas.microsoft.com/office/drawing/2014/main" id="{96CF99B0-C856-4E73-90DA-FC0379B0D86C}"/>
              </a:ext>
            </a:extLst>
          </p:cNvPr>
          <p:cNvSpPr/>
          <p:nvPr/>
        </p:nvSpPr>
        <p:spPr>
          <a:xfrm>
            <a:off x="7247468" y="4275667"/>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0" name="TextBox 9">
            <a:extLst>
              <a:ext uri="{FF2B5EF4-FFF2-40B4-BE49-F238E27FC236}">
                <a16:creationId xmlns:a16="http://schemas.microsoft.com/office/drawing/2014/main" id="{E8ED78F5-BB2C-4575-845E-EF137BCB497C}"/>
              </a:ext>
            </a:extLst>
          </p:cNvPr>
          <p:cNvSpPr txBox="1"/>
          <p:nvPr/>
        </p:nvSpPr>
        <p:spPr>
          <a:xfrm>
            <a:off x="1468964" y="5368353"/>
            <a:ext cx="6732061" cy="461665"/>
          </a:xfrm>
          <a:prstGeom prst="rect">
            <a:avLst/>
          </a:prstGeom>
          <a:noFill/>
        </p:spPr>
        <p:txBody>
          <a:bodyPr wrap="square" rtlCol="0">
            <a:spAutoFit/>
          </a:bodyPr>
          <a:lstStyle/>
          <a:p>
            <a:r>
              <a:rPr lang="en-US" sz="2400"/>
              <a:t>Channel 0 is created and linked to Ordering Service</a:t>
            </a:r>
            <a:endParaRPr lang="vi-VN" sz="2400"/>
          </a:p>
        </p:txBody>
      </p:sp>
      <p:sp>
        <p:nvSpPr>
          <p:cNvPr id="12" name="Rectangle 11">
            <a:extLst>
              <a:ext uri="{FF2B5EF4-FFF2-40B4-BE49-F238E27FC236}">
                <a16:creationId xmlns:a16="http://schemas.microsoft.com/office/drawing/2014/main" id="{A9B74471-2A25-4822-BE1F-F2E94DEC0C60}"/>
              </a:ext>
            </a:extLst>
          </p:cNvPr>
          <p:cNvSpPr/>
          <p:nvPr/>
        </p:nvSpPr>
        <p:spPr>
          <a:xfrm>
            <a:off x="3416300"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3" name="Rectangle 12">
            <a:extLst>
              <a:ext uri="{FF2B5EF4-FFF2-40B4-BE49-F238E27FC236}">
                <a16:creationId xmlns:a16="http://schemas.microsoft.com/office/drawing/2014/main" id="{55274D9C-F426-43F8-B5B5-F21E2889E79D}"/>
              </a:ext>
            </a:extLst>
          </p:cNvPr>
          <p:cNvSpPr/>
          <p:nvPr/>
        </p:nvSpPr>
        <p:spPr>
          <a:xfrm>
            <a:off x="4783667"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14" name="Rectangle 13">
            <a:extLst>
              <a:ext uri="{FF2B5EF4-FFF2-40B4-BE49-F238E27FC236}">
                <a16:creationId xmlns:a16="http://schemas.microsoft.com/office/drawing/2014/main" id="{8DC207B7-12C7-49BC-BCF8-2069F54F95AF}"/>
              </a:ext>
            </a:extLst>
          </p:cNvPr>
          <p:cNvSpPr/>
          <p:nvPr/>
        </p:nvSpPr>
        <p:spPr>
          <a:xfrm>
            <a:off x="4144433" y="366108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6" name="Straight Connector 5">
            <a:extLst>
              <a:ext uri="{FF2B5EF4-FFF2-40B4-BE49-F238E27FC236}">
                <a16:creationId xmlns:a16="http://schemas.microsoft.com/office/drawing/2014/main" id="{755CDD00-D2F4-461B-B07A-3DC5ADED66C6}"/>
              </a:ext>
            </a:extLst>
          </p:cNvPr>
          <p:cNvCxnSpPr>
            <a:cxnSpLocks/>
            <a:stCxn id="12" idx="3"/>
            <a:endCxn id="13" idx="1"/>
          </p:cNvCxnSpPr>
          <p:nvPr/>
        </p:nvCxnSpPr>
        <p:spPr>
          <a:xfrm>
            <a:off x="4271433" y="3033397"/>
            <a:ext cx="51223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8544AE76-FF82-4262-A206-69C8D2C7F9B3}"/>
              </a:ext>
            </a:extLst>
          </p:cNvPr>
          <p:cNvCxnSpPr>
            <a:cxnSpLocks/>
            <a:stCxn id="14" idx="0"/>
            <a:endCxn id="13" idx="2"/>
          </p:cNvCxnSpPr>
          <p:nvPr/>
        </p:nvCxnSpPr>
        <p:spPr>
          <a:xfrm flipV="1">
            <a:off x="4572000" y="3416056"/>
            <a:ext cx="639234" cy="245031"/>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1F0C22AF-BBAB-45C9-9147-12C7E046622C}"/>
              </a:ext>
            </a:extLst>
          </p:cNvPr>
          <p:cNvCxnSpPr>
            <a:cxnSpLocks/>
            <a:stCxn id="12" idx="2"/>
            <a:endCxn id="14" idx="0"/>
          </p:cNvCxnSpPr>
          <p:nvPr/>
        </p:nvCxnSpPr>
        <p:spPr>
          <a:xfrm>
            <a:off x="3843867" y="3416056"/>
            <a:ext cx="728133" cy="245031"/>
          </a:xfrm>
          <a:prstGeom prst="line">
            <a:avLst/>
          </a:prstGeom>
        </p:spPr>
        <p:style>
          <a:lnRef idx="3">
            <a:schemeClr val="accent1"/>
          </a:lnRef>
          <a:fillRef idx="0">
            <a:schemeClr val="accent1"/>
          </a:fillRef>
          <a:effectRef idx="2">
            <a:schemeClr val="accent1"/>
          </a:effectRef>
          <a:fontRef idx="minor">
            <a:schemeClr val="tx1"/>
          </a:fontRef>
        </p:style>
      </p:cxnSp>
      <p:sp>
        <p:nvSpPr>
          <p:cNvPr id="24" name="Oval 23">
            <a:extLst>
              <a:ext uri="{FF2B5EF4-FFF2-40B4-BE49-F238E27FC236}">
                <a16:creationId xmlns:a16="http://schemas.microsoft.com/office/drawing/2014/main" id="{514F92EC-FD7A-4E69-BFB1-D2FDA76FCB6F}"/>
              </a:ext>
            </a:extLst>
          </p:cNvPr>
          <p:cNvSpPr/>
          <p:nvPr/>
        </p:nvSpPr>
        <p:spPr>
          <a:xfrm>
            <a:off x="4335461" y="453215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4FAD1B3C-F96A-42C0-BFCE-4F863A56D161}"/>
              </a:ext>
            </a:extLst>
          </p:cNvPr>
          <p:cNvSpPr/>
          <p:nvPr/>
        </p:nvSpPr>
        <p:spPr>
          <a:xfrm>
            <a:off x="4320117" y="208328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19" name="Rectangle 18">
            <a:extLst>
              <a:ext uri="{FF2B5EF4-FFF2-40B4-BE49-F238E27FC236}">
                <a16:creationId xmlns:a16="http://schemas.microsoft.com/office/drawing/2014/main" id="{3BBA0766-8CF7-4D55-97F7-618A08F55FF6}"/>
              </a:ext>
            </a:extLst>
          </p:cNvPr>
          <p:cNvSpPr/>
          <p:nvPr/>
        </p:nvSpPr>
        <p:spPr>
          <a:xfrm>
            <a:off x="1041397" y="1952479"/>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20" name="Rectangle 19">
            <a:extLst>
              <a:ext uri="{FF2B5EF4-FFF2-40B4-BE49-F238E27FC236}">
                <a16:creationId xmlns:a16="http://schemas.microsoft.com/office/drawing/2014/main" id="{045F7538-FEA3-4C9A-80D5-5D1F5648B6D8}"/>
              </a:ext>
            </a:extLst>
          </p:cNvPr>
          <p:cNvSpPr/>
          <p:nvPr/>
        </p:nvSpPr>
        <p:spPr>
          <a:xfrm>
            <a:off x="1041397" y="4275667"/>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Tree>
    <p:extLst>
      <p:ext uri="{BB962C8B-B14F-4D97-AF65-F5344CB8AC3E}">
        <p14:creationId xmlns:p14="http://schemas.microsoft.com/office/powerpoint/2010/main" val="1102075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11557DF-95A8-4E68-9B2D-847E08C02498}"/>
              </a:ext>
            </a:extLst>
          </p:cNvPr>
          <p:cNvSpPr/>
          <p:nvPr/>
        </p:nvSpPr>
        <p:spPr>
          <a:xfrm>
            <a:off x="3176057" y="230341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3" name="Titel 1">
            <a:extLst>
              <a:ext uri="{FF2B5EF4-FFF2-40B4-BE49-F238E27FC236}">
                <a16:creationId xmlns:a16="http://schemas.microsoft.com/office/drawing/2014/main" id="{8165E194-6C6B-455F-BCE5-32237F2C7FFC}"/>
              </a:ext>
            </a:extLst>
          </p:cNvPr>
          <p:cNvSpPr txBox="1">
            <a:spLocks/>
          </p:cNvSpPr>
          <p:nvPr/>
        </p:nvSpPr>
        <p:spPr>
          <a:xfrm>
            <a:off x="457200" y="346646"/>
            <a:ext cx="8229600" cy="1143000"/>
          </a:xfrm>
          <a:prstGeom prst="rect">
            <a:avLst/>
          </a:prstGeom>
        </p:spPr>
        <p:txBody>
          <a:bodyPr>
            <a:no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Bootstrap network</a:t>
            </a:r>
            <a:br>
              <a:rPr lang="de-CH" sz="3200" b="1" dirty="0"/>
            </a:br>
            <a:r>
              <a:rPr lang="de-CH" sz="3200" b="1" dirty="0">
                <a:solidFill>
                  <a:schemeClr val="accent6"/>
                </a:solidFill>
              </a:rPr>
              <a:t>Step 2: Join channel</a:t>
            </a:r>
            <a:endParaRPr lang="de-CH" sz="3200" dirty="0"/>
          </a:p>
        </p:txBody>
      </p:sp>
      <p:sp>
        <p:nvSpPr>
          <p:cNvPr id="5" name="Rectangle 4">
            <a:extLst>
              <a:ext uri="{FF2B5EF4-FFF2-40B4-BE49-F238E27FC236}">
                <a16:creationId xmlns:a16="http://schemas.microsoft.com/office/drawing/2014/main" id="{D34D3A72-5BE8-4D89-BE21-0338CAF7DF4A}"/>
              </a:ext>
            </a:extLst>
          </p:cNvPr>
          <p:cNvSpPr/>
          <p:nvPr/>
        </p:nvSpPr>
        <p:spPr>
          <a:xfrm>
            <a:off x="1041399" y="1952480"/>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P0</a:t>
            </a:r>
            <a:endParaRPr lang="vi-VN" sz="3000"/>
          </a:p>
        </p:txBody>
      </p:sp>
      <p:sp>
        <p:nvSpPr>
          <p:cNvPr id="7" name="Rectangle 6">
            <a:extLst>
              <a:ext uri="{FF2B5EF4-FFF2-40B4-BE49-F238E27FC236}">
                <a16:creationId xmlns:a16="http://schemas.microsoft.com/office/drawing/2014/main" id="{71DFF88D-C3B4-4525-B6C4-F57A0608BE1C}"/>
              </a:ext>
            </a:extLst>
          </p:cNvPr>
          <p:cNvSpPr/>
          <p:nvPr/>
        </p:nvSpPr>
        <p:spPr>
          <a:xfrm>
            <a:off x="7247467" y="1952479"/>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P2</a:t>
            </a:r>
            <a:endParaRPr lang="vi-VN" sz="3000"/>
          </a:p>
        </p:txBody>
      </p:sp>
      <p:sp>
        <p:nvSpPr>
          <p:cNvPr id="8" name="Rectangle 7">
            <a:extLst>
              <a:ext uri="{FF2B5EF4-FFF2-40B4-BE49-F238E27FC236}">
                <a16:creationId xmlns:a16="http://schemas.microsoft.com/office/drawing/2014/main" id="{CBF6475E-15F9-4CC3-811F-F2177980570F}"/>
              </a:ext>
            </a:extLst>
          </p:cNvPr>
          <p:cNvSpPr/>
          <p:nvPr/>
        </p:nvSpPr>
        <p:spPr>
          <a:xfrm>
            <a:off x="1041399" y="4275668"/>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P1</a:t>
            </a:r>
            <a:endParaRPr lang="vi-VN" sz="3000"/>
          </a:p>
        </p:txBody>
      </p:sp>
      <p:sp>
        <p:nvSpPr>
          <p:cNvPr id="9" name="Rectangle 8">
            <a:extLst>
              <a:ext uri="{FF2B5EF4-FFF2-40B4-BE49-F238E27FC236}">
                <a16:creationId xmlns:a16="http://schemas.microsoft.com/office/drawing/2014/main" id="{96CF99B0-C856-4E73-90DA-FC0379B0D86C}"/>
              </a:ext>
            </a:extLst>
          </p:cNvPr>
          <p:cNvSpPr/>
          <p:nvPr/>
        </p:nvSpPr>
        <p:spPr>
          <a:xfrm>
            <a:off x="7247468" y="427566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P3</a:t>
            </a:r>
            <a:endParaRPr lang="vi-VN" sz="3000"/>
          </a:p>
        </p:txBody>
      </p:sp>
      <p:sp>
        <p:nvSpPr>
          <p:cNvPr id="10" name="TextBox 9">
            <a:extLst>
              <a:ext uri="{FF2B5EF4-FFF2-40B4-BE49-F238E27FC236}">
                <a16:creationId xmlns:a16="http://schemas.microsoft.com/office/drawing/2014/main" id="{E8ED78F5-BB2C-4575-845E-EF137BCB497C}"/>
              </a:ext>
            </a:extLst>
          </p:cNvPr>
          <p:cNvSpPr txBox="1"/>
          <p:nvPr/>
        </p:nvSpPr>
        <p:spPr>
          <a:xfrm>
            <a:off x="1896532" y="5674327"/>
            <a:ext cx="6218768" cy="461665"/>
          </a:xfrm>
          <a:prstGeom prst="rect">
            <a:avLst/>
          </a:prstGeom>
          <a:noFill/>
        </p:spPr>
        <p:txBody>
          <a:bodyPr wrap="square" rtlCol="0">
            <a:spAutoFit/>
          </a:bodyPr>
          <a:lstStyle/>
          <a:p>
            <a:r>
              <a:rPr lang="en-US" sz="2400"/>
              <a:t>Peers join channel 0, begin communication</a:t>
            </a:r>
            <a:endParaRPr lang="vi-VN" sz="2400"/>
          </a:p>
        </p:txBody>
      </p:sp>
      <p:sp>
        <p:nvSpPr>
          <p:cNvPr id="12" name="Rectangle 11">
            <a:extLst>
              <a:ext uri="{FF2B5EF4-FFF2-40B4-BE49-F238E27FC236}">
                <a16:creationId xmlns:a16="http://schemas.microsoft.com/office/drawing/2014/main" id="{A9B74471-2A25-4822-BE1F-F2E94DEC0C60}"/>
              </a:ext>
            </a:extLst>
          </p:cNvPr>
          <p:cNvSpPr/>
          <p:nvPr/>
        </p:nvSpPr>
        <p:spPr>
          <a:xfrm>
            <a:off x="3416300"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3" name="Rectangle 12">
            <a:extLst>
              <a:ext uri="{FF2B5EF4-FFF2-40B4-BE49-F238E27FC236}">
                <a16:creationId xmlns:a16="http://schemas.microsoft.com/office/drawing/2014/main" id="{55274D9C-F426-43F8-B5B5-F21E2889E79D}"/>
              </a:ext>
            </a:extLst>
          </p:cNvPr>
          <p:cNvSpPr/>
          <p:nvPr/>
        </p:nvSpPr>
        <p:spPr>
          <a:xfrm>
            <a:off x="4783667"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14" name="Rectangle 13">
            <a:extLst>
              <a:ext uri="{FF2B5EF4-FFF2-40B4-BE49-F238E27FC236}">
                <a16:creationId xmlns:a16="http://schemas.microsoft.com/office/drawing/2014/main" id="{8DC207B7-12C7-49BC-BCF8-2069F54F95AF}"/>
              </a:ext>
            </a:extLst>
          </p:cNvPr>
          <p:cNvSpPr/>
          <p:nvPr/>
        </p:nvSpPr>
        <p:spPr>
          <a:xfrm>
            <a:off x="4144433" y="366108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6" name="Straight Connector 5">
            <a:extLst>
              <a:ext uri="{FF2B5EF4-FFF2-40B4-BE49-F238E27FC236}">
                <a16:creationId xmlns:a16="http://schemas.microsoft.com/office/drawing/2014/main" id="{755CDD00-D2F4-461B-B07A-3DC5ADED66C6}"/>
              </a:ext>
            </a:extLst>
          </p:cNvPr>
          <p:cNvCxnSpPr>
            <a:cxnSpLocks/>
            <a:stCxn id="12" idx="3"/>
            <a:endCxn id="13" idx="1"/>
          </p:cNvCxnSpPr>
          <p:nvPr/>
        </p:nvCxnSpPr>
        <p:spPr>
          <a:xfrm>
            <a:off x="4271433" y="3033397"/>
            <a:ext cx="51223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8544AE76-FF82-4262-A206-69C8D2C7F9B3}"/>
              </a:ext>
            </a:extLst>
          </p:cNvPr>
          <p:cNvCxnSpPr>
            <a:cxnSpLocks/>
            <a:stCxn id="14" idx="0"/>
            <a:endCxn id="13" idx="2"/>
          </p:cNvCxnSpPr>
          <p:nvPr/>
        </p:nvCxnSpPr>
        <p:spPr>
          <a:xfrm flipV="1">
            <a:off x="4572000" y="3416056"/>
            <a:ext cx="639234" cy="245031"/>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a:extLst>
              <a:ext uri="{FF2B5EF4-FFF2-40B4-BE49-F238E27FC236}">
                <a16:creationId xmlns:a16="http://schemas.microsoft.com/office/drawing/2014/main" id="{1F0C22AF-BBAB-45C9-9147-12C7E046622C}"/>
              </a:ext>
            </a:extLst>
          </p:cNvPr>
          <p:cNvCxnSpPr>
            <a:cxnSpLocks/>
            <a:stCxn id="12" idx="2"/>
            <a:endCxn id="14" idx="0"/>
          </p:cNvCxnSpPr>
          <p:nvPr/>
        </p:nvCxnSpPr>
        <p:spPr>
          <a:xfrm>
            <a:off x="3843867" y="3416056"/>
            <a:ext cx="728133" cy="245031"/>
          </a:xfrm>
          <a:prstGeom prst="line">
            <a:avLst/>
          </a:prstGeom>
        </p:spPr>
        <p:style>
          <a:lnRef idx="3">
            <a:schemeClr val="accent3"/>
          </a:lnRef>
          <a:fillRef idx="0">
            <a:schemeClr val="accent3"/>
          </a:fillRef>
          <a:effectRef idx="2">
            <a:schemeClr val="accent3"/>
          </a:effectRef>
          <a:fontRef idx="minor">
            <a:schemeClr val="tx1"/>
          </a:fontRef>
        </p:style>
      </p:cxnSp>
      <p:sp>
        <p:nvSpPr>
          <p:cNvPr id="24" name="Oval 23">
            <a:extLst>
              <a:ext uri="{FF2B5EF4-FFF2-40B4-BE49-F238E27FC236}">
                <a16:creationId xmlns:a16="http://schemas.microsoft.com/office/drawing/2014/main" id="{514F92EC-FD7A-4E69-BFB1-D2FDA76FCB6F}"/>
              </a:ext>
            </a:extLst>
          </p:cNvPr>
          <p:cNvSpPr/>
          <p:nvPr/>
        </p:nvSpPr>
        <p:spPr>
          <a:xfrm>
            <a:off x="7467599" y="482085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4FAD1B3C-F96A-42C0-BFCE-4F863A56D161}"/>
              </a:ext>
            </a:extLst>
          </p:cNvPr>
          <p:cNvSpPr/>
          <p:nvPr/>
        </p:nvSpPr>
        <p:spPr>
          <a:xfrm>
            <a:off x="4351865" y="208746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19" name="Oval 18">
            <a:extLst>
              <a:ext uri="{FF2B5EF4-FFF2-40B4-BE49-F238E27FC236}">
                <a16:creationId xmlns:a16="http://schemas.microsoft.com/office/drawing/2014/main" id="{D4DA5FC8-0F37-4659-B77B-A5D148A38424}"/>
              </a:ext>
            </a:extLst>
          </p:cNvPr>
          <p:cNvSpPr/>
          <p:nvPr/>
        </p:nvSpPr>
        <p:spPr>
          <a:xfrm>
            <a:off x="1248831" y="172768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0" name="Oval 19">
            <a:extLst>
              <a:ext uri="{FF2B5EF4-FFF2-40B4-BE49-F238E27FC236}">
                <a16:creationId xmlns:a16="http://schemas.microsoft.com/office/drawing/2014/main" id="{E2C0ABDE-F40A-4588-9204-548FEF3C8204}"/>
              </a:ext>
            </a:extLst>
          </p:cNvPr>
          <p:cNvSpPr/>
          <p:nvPr/>
        </p:nvSpPr>
        <p:spPr>
          <a:xfrm>
            <a:off x="1248831" y="482085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1" name="Oval 20">
            <a:extLst>
              <a:ext uri="{FF2B5EF4-FFF2-40B4-BE49-F238E27FC236}">
                <a16:creationId xmlns:a16="http://schemas.microsoft.com/office/drawing/2014/main" id="{71A77CBB-6A32-4C14-8D87-AFB4FD46F7AC}"/>
              </a:ext>
            </a:extLst>
          </p:cNvPr>
          <p:cNvSpPr/>
          <p:nvPr/>
        </p:nvSpPr>
        <p:spPr>
          <a:xfrm>
            <a:off x="7454899" y="171873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4" name="Straight Connector 3">
            <a:extLst>
              <a:ext uri="{FF2B5EF4-FFF2-40B4-BE49-F238E27FC236}">
                <a16:creationId xmlns:a16="http://schemas.microsoft.com/office/drawing/2014/main" id="{9D3BF62A-4994-4991-8028-C25D4E20B0E8}"/>
              </a:ext>
            </a:extLst>
          </p:cNvPr>
          <p:cNvCxnSpPr>
            <a:cxnSpLocks/>
          </p:cNvCxnSpPr>
          <p:nvPr/>
        </p:nvCxnSpPr>
        <p:spPr>
          <a:xfrm>
            <a:off x="1468965" y="1489646"/>
            <a:ext cx="621876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5B6F29-4C38-4C02-B910-672DF0937A09}"/>
              </a:ext>
            </a:extLst>
          </p:cNvPr>
          <p:cNvCxnSpPr>
            <a:endCxn id="19" idx="0"/>
          </p:cNvCxnSpPr>
          <p:nvPr/>
        </p:nvCxnSpPr>
        <p:spPr>
          <a:xfrm>
            <a:off x="1468965" y="148964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B054A2-091B-4DEA-A7B9-D0D19D5F7244}"/>
              </a:ext>
            </a:extLst>
          </p:cNvPr>
          <p:cNvCxnSpPr>
            <a:cxnSpLocks/>
            <a:stCxn id="3" idx="2"/>
            <a:endCxn id="25" idx="0"/>
          </p:cNvCxnSpPr>
          <p:nvPr/>
        </p:nvCxnSpPr>
        <p:spPr>
          <a:xfrm flipH="1">
            <a:off x="4571999" y="148964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8C05AE-7778-4B89-A5B5-3FCB7201C9CC}"/>
              </a:ext>
            </a:extLst>
          </p:cNvPr>
          <p:cNvCxnSpPr>
            <a:cxnSpLocks/>
            <a:endCxn id="21" idx="0"/>
          </p:cNvCxnSpPr>
          <p:nvPr/>
        </p:nvCxnSpPr>
        <p:spPr>
          <a:xfrm>
            <a:off x="7675032" y="1504919"/>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27AE981E-A672-4587-A3A3-1EE55EB243A1}"/>
              </a:ext>
            </a:extLst>
          </p:cNvPr>
          <p:cNvSpPr/>
          <p:nvPr/>
        </p:nvSpPr>
        <p:spPr>
          <a:xfrm>
            <a:off x="4335461" y="445130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41" name="Straight Connector 40">
            <a:extLst>
              <a:ext uri="{FF2B5EF4-FFF2-40B4-BE49-F238E27FC236}">
                <a16:creationId xmlns:a16="http://schemas.microsoft.com/office/drawing/2014/main" id="{5FC31F53-B723-4547-95DE-2450A250B554}"/>
              </a:ext>
            </a:extLst>
          </p:cNvPr>
          <p:cNvCxnSpPr>
            <a:cxnSpLocks/>
          </p:cNvCxnSpPr>
          <p:nvPr/>
        </p:nvCxnSpPr>
        <p:spPr>
          <a:xfrm>
            <a:off x="1468965" y="5524911"/>
            <a:ext cx="621876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4F3314-F094-4663-811A-03265CF60758}"/>
              </a:ext>
            </a:extLst>
          </p:cNvPr>
          <p:cNvCxnSpPr>
            <a:cxnSpLocks/>
            <a:stCxn id="40" idx="4"/>
          </p:cNvCxnSpPr>
          <p:nvPr/>
        </p:nvCxnSpPr>
        <p:spPr>
          <a:xfrm>
            <a:off x="4555595" y="489157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0DACBF-F0EC-4C92-8977-39941FB8C891}"/>
              </a:ext>
            </a:extLst>
          </p:cNvPr>
          <p:cNvCxnSpPr>
            <a:cxnSpLocks/>
            <a:endCxn id="20" idx="4"/>
          </p:cNvCxnSpPr>
          <p:nvPr/>
        </p:nvCxnSpPr>
        <p:spPr>
          <a:xfrm flipV="1">
            <a:off x="1468964" y="526111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109DA4-1AE0-4486-8922-3D5F1110B014}"/>
              </a:ext>
            </a:extLst>
          </p:cNvPr>
          <p:cNvCxnSpPr>
            <a:cxnSpLocks/>
            <a:endCxn id="24" idx="4"/>
          </p:cNvCxnSpPr>
          <p:nvPr/>
        </p:nvCxnSpPr>
        <p:spPr>
          <a:xfrm flipV="1">
            <a:off x="7687733" y="5261119"/>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103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11557DF-95A8-4E68-9B2D-847E08C02498}"/>
              </a:ext>
            </a:extLst>
          </p:cNvPr>
          <p:cNvSpPr/>
          <p:nvPr/>
        </p:nvSpPr>
        <p:spPr>
          <a:xfrm>
            <a:off x="3176057" y="230341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3" name="Titel 1">
            <a:extLst>
              <a:ext uri="{FF2B5EF4-FFF2-40B4-BE49-F238E27FC236}">
                <a16:creationId xmlns:a16="http://schemas.microsoft.com/office/drawing/2014/main" id="{8165E194-6C6B-455F-BCE5-32237F2C7FFC}"/>
              </a:ext>
            </a:extLst>
          </p:cNvPr>
          <p:cNvSpPr txBox="1">
            <a:spLocks/>
          </p:cNvSpPr>
          <p:nvPr/>
        </p:nvSpPr>
        <p:spPr>
          <a:xfrm>
            <a:off x="457200" y="346646"/>
            <a:ext cx="8229600" cy="1143000"/>
          </a:xfrm>
          <a:prstGeom prst="rect">
            <a:avLst/>
          </a:prstGeom>
        </p:spPr>
        <p:txBody>
          <a:bodyPr>
            <a:no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Bootstrap network</a:t>
            </a:r>
            <a:br>
              <a:rPr lang="de-CH" sz="3200" b="1" dirty="0"/>
            </a:br>
            <a:r>
              <a:rPr lang="de-CH" sz="3200" b="1" dirty="0">
                <a:solidFill>
                  <a:schemeClr val="accent6"/>
                </a:solidFill>
              </a:rPr>
              <a:t>Step 3: Install chaincode</a:t>
            </a:r>
            <a:endParaRPr lang="de-CH" sz="3200" dirty="0"/>
          </a:p>
        </p:txBody>
      </p:sp>
      <p:sp>
        <p:nvSpPr>
          <p:cNvPr id="5" name="Rectangle 4">
            <a:extLst>
              <a:ext uri="{FF2B5EF4-FFF2-40B4-BE49-F238E27FC236}">
                <a16:creationId xmlns:a16="http://schemas.microsoft.com/office/drawing/2014/main" id="{D34D3A72-5BE8-4D89-BE21-0338CAF7DF4A}"/>
              </a:ext>
            </a:extLst>
          </p:cNvPr>
          <p:cNvSpPr/>
          <p:nvPr/>
        </p:nvSpPr>
        <p:spPr>
          <a:xfrm>
            <a:off x="1041399" y="195248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7" name="Rectangle 6">
            <a:extLst>
              <a:ext uri="{FF2B5EF4-FFF2-40B4-BE49-F238E27FC236}">
                <a16:creationId xmlns:a16="http://schemas.microsoft.com/office/drawing/2014/main" id="{71DFF88D-C3B4-4525-B6C4-F57A0608BE1C}"/>
              </a:ext>
            </a:extLst>
          </p:cNvPr>
          <p:cNvSpPr/>
          <p:nvPr/>
        </p:nvSpPr>
        <p:spPr>
          <a:xfrm>
            <a:off x="7247467" y="1952479"/>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8" name="Rectangle 7">
            <a:extLst>
              <a:ext uri="{FF2B5EF4-FFF2-40B4-BE49-F238E27FC236}">
                <a16:creationId xmlns:a16="http://schemas.microsoft.com/office/drawing/2014/main" id="{CBF6475E-15F9-4CC3-811F-F2177980570F}"/>
              </a:ext>
            </a:extLst>
          </p:cNvPr>
          <p:cNvSpPr/>
          <p:nvPr/>
        </p:nvSpPr>
        <p:spPr>
          <a:xfrm>
            <a:off x="1041399" y="427566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9" name="Rectangle 8">
            <a:extLst>
              <a:ext uri="{FF2B5EF4-FFF2-40B4-BE49-F238E27FC236}">
                <a16:creationId xmlns:a16="http://schemas.microsoft.com/office/drawing/2014/main" id="{96CF99B0-C856-4E73-90DA-FC0379B0D86C}"/>
              </a:ext>
            </a:extLst>
          </p:cNvPr>
          <p:cNvSpPr/>
          <p:nvPr/>
        </p:nvSpPr>
        <p:spPr>
          <a:xfrm>
            <a:off x="7247468" y="4275667"/>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0" name="TextBox 9">
            <a:extLst>
              <a:ext uri="{FF2B5EF4-FFF2-40B4-BE49-F238E27FC236}">
                <a16:creationId xmlns:a16="http://schemas.microsoft.com/office/drawing/2014/main" id="{E8ED78F5-BB2C-4575-845E-EF137BCB497C}"/>
              </a:ext>
            </a:extLst>
          </p:cNvPr>
          <p:cNvSpPr txBox="1"/>
          <p:nvPr/>
        </p:nvSpPr>
        <p:spPr>
          <a:xfrm>
            <a:off x="1896532" y="5674327"/>
            <a:ext cx="6218768" cy="830997"/>
          </a:xfrm>
          <a:prstGeom prst="rect">
            <a:avLst/>
          </a:prstGeom>
          <a:noFill/>
        </p:spPr>
        <p:txBody>
          <a:bodyPr wrap="square" rtlCol="0">
            <a:spAutoFit/>
          </a:bodyPr>
          <a:lstStyle/>
          <a:p>
            <a:pPr algn="ctr"/>
            <a:r>
              <a:rPr lang="en-US" sz="2400" err="1"/>
              <a:t>Chaincode</a:t>
            </a:r>
            <a:r>
              <a:rPr lang="en-US" sz="2400"/>
              <a:t> is installed onto each Endorsing Peer that need to execute it</a:t>
            </a:r>
            <a:endParaRPr lang="vi-VN" sz="2400"/>
          </a:p>
        </p:txBody>
      </p:sp>
      <p:sp>
        <p:nvSpPr>
          <p:cNvPr id="12" name="Rectangle 11">
            <a:extLst>
              <a:ext uri="{FF2B5EF4-FFF2-40B4-BE49-F238E27FC236}">
                <a16:creationId xmlns:a16="http://schemas.microsoft.com/office/drawing/2014/main" id="{A9B74471-2A25-4822-BE1F-F2E94DEC0C60}"/>
              </a:ext>
            </a:extLst>
          </p:cNvPr>
          <p:cNvSpPr/>
          <p:nvPr/>
        </p:nvSpPr>
        <p:spPr>
          <a:xfrm>
            <a:off x="3416300" y="2650737"/>
            <a:ext cx="855133" cy="76531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3" name="Rectangle 12">
            <a:extLst>
              <a:ext uri="{FF2B5EF4-FFF2-40B4-BE49-F238E27FC236}">
                <a16:creationId xmlns:a16="http://schemas.microsoft.com/office/drawing/2014/main" id="{55274D9C-F426-43F8-B5B5-F21E2889E79D}"/>
              </a:ext>
            </a:extLst>
          </p:cNvPr>
          <p:cNvSpPr/>
          <p:nvPr/>
        </p:nvSpPr>
        <p:spPr>
          <a:xfrm>
            <a:off x="4783667" y="2650737"/>
            <a:ext cx="855133" cy="76531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14" name="Rectangle 13">
            <a:extLst>
              <a:ext uri="{FF2B5EF4-FFF2-40B4-BE49-F238E27FC236}">
                <a16:creationId xmlns:a16="http://schemas.microsoft.com/office/drawing/2014/main" id="{8DC207B7-12C7-49BC-BCF8-2069F54F95AF}"/>
              </a:ext>
            </a:extLst>
          </p:cNvPr>
          <p:cNvSpPr/>
          <p:nvPr/>
        </p:nvSpPr>
        <p:spPr>
          <a:xfrm>
            <a:off x="4144433" y="3661087"/>
            <a:ext cx="855133" cy="76531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6" name="Straight Connector 5">
            <a:extLst>
              <a:ext uri="{FF2B5EF4-FFF2-40B4-BE49-F238E27FC236}">
                <a16:creationId xmlns:a16="http://schemas.microsoft.com/office/drawing/2014/main" id="{755CDD00-D2F4-461B-B07A-3DC5ADED66C6}"/>
              </a:ext>
            </a:extLst>
          </p:cNvPr>
          <p:cNvCxnSpPr>
            <a:cxnSpLocks/>
            <a:stCxn id="12" idx="3"/>
            <a:endCxn id="13" idx="1"/>
          </p:cNvCxnSpPr>
          <p:nvPr/>
        </p:nvCxnSpPr>
        <p:spPr>
          <a:xfrm>
            <a:off x="4271433" y="3033397"/>
            <a:ext cx="51223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8544AE76-FF82-4262-A206-69C8D2C7F9B3}"/>
              </a:ext>
            </a:extLst>
          </p:cNvPr>
          <p:cNvCxnSpPr>
            <a:cxnSpLocks/>
            <a:stCxn id="14" idx="0"/>
            <a:endCxn id="13" idx="2"/>
          </p:cNvCxnSpPr>
          <p:nvPr/>
        </p:nvCxnSpPr>
        <p:spPr>
          <a:xfrm flipV="1">
            <a:off x="4572000" y="3416056"/>
            <a:ext cx="639234" cy="245031"/>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a:extLst>
              <a:ext uri="{FF2B5EF4-FFF2-40B4-BE49-F238E27FC236}">
                <a16:creationId xmlns:a16="http://schemas.microsoft.com/office/drawing/2014/main" id="{1F0C22AF-BBAB-45C9-9147-12C7E046622C}"/>
              </a:ext>
            </a:extLst>
          </p:cNvPr>
          <p:cNvCxnSpPr>
            <a:cxnSpLocks/>
            <a:stCxn id="12" idx="2"/>
            <a:endCxn id="14" idx="0"/>
          </p:cNvCxnSpPr>
          <p:nvPr/>
        </p:nvCxnSpPr>
        <p:spPr>
          <a:xfrm>
            <a:off x="3843867" y="3416056"/>
            <a:ext cx="728133" cy="245031"/>
          </a:xfrm>
          <a:prstGeom prst="line">
            <a:avLst/>
          </a:prstGeom>
        </p:spPr>
        <p:style>
          <a:lnRef idx="3">
            <a:schemeClr val="accent3"/>
          </a:lnRef>
          <a:fillRef idx="0">
            <a:schemeClr val="accent3"/>
          </a:fillRef>
          <a:effectRef idx="2">
            <a:schemeClr val="accent3"/>
          </a:effectRef>
          <a:fontRef idx="minor">
            <a:schemeClr val="tx1"/>
          </a:fontRef>
        </p:style>
      </p:cxnSp>
      <p:sp>
        <p:nvSpPr>
          <p:cNvPr id="24" name="Oval 23">
            <a:extLst>
              <a:ext uri="{FF2B5EF4-FFF2-40B4-BE49-F238E27FC236}">
                <a16:creationId xmlns:a16="http://schemas.microsoft.com/office/drawing/2014/main" id="{514F92EC-FD7A-4E69-BFB1-D2FDA76FCB6F}"/>
              </a:ext>
            </a:extLst>
          </p:cNvPr>
          <p:cNvSpPr/>
          <p:nvPr/>
        </p:nvSpPr>
        <p:spPr>
          <a:xfrm>
            <a:off x="7467599" y="482085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4FAD1B3C-F96A-42C0-BFCE-4F863A56D161}"/>
              </a:ext>
            </a:extLst>
          </p:cNvPr>
          <p:cNvSpPr/>
          <p:nvPr/>
        </p:nvSpPr>
        <p:spPr>
          <a:xfrm>
            <a:off x="4351865" y="208746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19" name="Oval 18">
            <a:extLst>
              <a:ext uri="{FF2B5EF4-FFF2-40B4-BE49-F238E27FC236}">
                <a16:creationId xmlns:a16="http://schemas.microsoft.com/office/drawing/2014/main" id="{D4DA5FC8-0F37-4659-B77B-A5D148A38424}"/>
              </a:ext>
            </a:extLst>
          </p:cNvPr>
          <p:cNvSpPr/>
          <p:nvPr/>
        </p:nvSpPr>
        <p:spPr>
          <a:xfrm>
            <a:off x="1248831" y="172768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0" name="Oval 19">
            <a:extLst>
              <a:ext uri="{FF2B5EF4-FFF2-40B4-BE49-F238E27FC236}">
                <a16:creationId xmlns:a16="http://schemas.microsoft.com/office/drawing/2014/main" id="{E2C0ABDE-F40A-4588-9204-548FEF3C8204}"/>
              </a:ext>
            </a:extLst>
          </p:cNvPr>
          <p:cNvSpPr/>
          <p:nvPr/>
        </p:nvSpPr>
        <p:spPr>
          <a:xfrm>
            <a:off x="1248831" y="482085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1" name="Oval 20">
            <a:extLst>
              <a:ext uri="{FF2B5EF4-FFF2-40B4-BE49-F238E27FC236}">
                <a16:creationId xmlns:a16="http://schemas.microsoft.com/office/drawing/2014/main" id="{71A77CBB-6A32-4C14-8D87-AFB4FD46F7AC}"/>
              </a:ext>
            </a:extLst>
          </p:cNvPr>
          <p:cNvSpPr/>
          <p:nvPr/>
        </p:nvSpPr>
        <p:spPr>
          <a:xfrm>
            <a:off x="7454899" y="171873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4" name="Straight Connector 3">
            <a:extLst>
              <a:ext uri="{FF2B5EF4-FFF2-40B4-BE49-F238E27FC236}">
                <a16:creationId xmlns:a16="http://schemas.microsoft.com/office/drawing/2014/main" id="{9D3BF62A-4994-4991-8028-C25D4E20B0E8}"/>
              </a:ext>
            </a:extLst>
          </p:cNvPr>
          <p:cNvCxnSpPr>
            <a:cxnSpLocks/>
          </p:cNvCxnSpPr>
          <p:nvPr/>
        </p:nvCxnSpPr>
        <p:spPr>
          <a:xfrm>
            <a:off x="1468965" y="1489646"/>
            <a:ext cx="621876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5B6F29-4C38-4C02-B910-672DF0937A09}"/>
              </a:ext>
            </a:extLst>
          </p:cNvPr>
          <p:cNvCxnSpPr>
            <a:endCxn id="19" idx="0"/>
          </p:cNvCxnSpPr>
          <p:nvPr/>
        </p:nvCxnSpPr>
        <p:spPr>
          <a:xfrm>
            <a:off x="1468965" y="148964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B054A2-091B-4DEA-A7B9-D0D19D5F7244}"/>
              </a:ext>
            </a:extLst>
          </p:cNvPr>
          <p:cNvCxnSpPr>
            <a:cxnSpLocks/>
            <a:stCxn id="3" idx="2"/>
            <a:endCxn id="25" idx="0"/>
          </p:cNvCxnSpPr>
          <p:nvPr/>
        </p:nvCxnSpPr>
        <p:spPr>
          <a:xfrm flipH="1">
            <a:off x="4571999" y="148964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8C05AE-7778-4B89-A5B5-3FCB7201C9CC}"/>
              </a:ext>
            </a:extLst>
          </p:cNvPr>
          <p:cNvCxnSpPr>
            <a:cxnSpLocks/>
            <a:endCxn id="21" idx="0"/>
          </p:cNvCxnSpPr>
          <p:nvPr/>
        </p:nvCxnSpPr>
        <p:spPr>
          <a:xfrm>
            <a:off x="7675032" y="1504919"/>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27AE981E-A672-4587-A3A3-1EE55EB243A1}"/>
              </a:ext>
            </a:extLst>
          </p:cNvPr>
          <p:cNvSpPr/>
          <p:nvPr/>
        </p:nvSpPr>
        <p:spPr>
          <a:xfrm>
            <a:off x="4335461" y="445130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41" name="Straight Connector 40">
            <a:extLst>
              <a:ext uri="{FF2B5EF4-FFF2-40B4-BE49-F238E27FC236}">
                <a16:creationId xmlns:a16="http://schemas.microsoft.com/office/drawing/2014/main" id="{5FC31F53-B723-4547-95DE-2450A250B554}"/>
              </a:ext>
            </a:extLst>
          </p:cNvPr>
          <p:cNvCxnSpPr>
            <a:cxnSpLocks/>
          </p:cNvCxnSpPr>
          <p:nvPr/>
        </p:nvCxnSpPr>
        <p:spPr>
          <a:xfrm>
            <a:off x="1468965" y="5524911"/>
            <a:ext cx="621876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4F3314-F094-4663-811A-03265CF60758}"/>
              </a:ext>
            </a:extLst>
          </p:cNvPr>
          <p:cNvCxnSpPr>
            <a:cxnSpLocks/>
            <a:stCxn id="40" idx="4"/>
          </p:cNvCxnSpPr>
          <p:nvPr/>
        </p:nvCxnSpPr>
        <p:spPr>
          <a:xfrm>
            <a:off x="4555595" y="489157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0DACBF-F0EC-4C92-8977-39941FB8C891}"/>
              </a:ext>
            </a:extLst>
          </p:cNvPr>
          <p:cNvCxnSpPr>
            <a:cxnSpLocks/>
            <a:endCxn id="20" idx="4"/>
          </p:cNvCxnSpPr>
          <p:nvPr/>
        </p:nvCxnSpPr>
        <p:spPr>
          <a:xfrm flipV="1">
            <a:off x="1468964" y="526111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109DA4-1AE0-4486-8922-3D5F1110B014}"/>
              </a:ext>
            </a:extLst>
          </p:cNvPr>
          <p:cNvCxnSpPr>
            <a:cxnSpLocks/>
            <a:endCxn id="24" idx="4"/>
          </p:cNvCxnSpPr>
          <p:nvPr/>
        </p:nvCxnSpPr>
        <p:spPr>
          <a:xfrm flipV="1">
            <a:off x="7687733" y="5261119"/>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33BDB69-EB86-47FB-B6CC-AA8265168E3A}"/>
              </a:ext>
            </a:extLst>
          </p:cNvPr>
          <p:cNvSpPr/>
          <p:nvPr/>
        </p:nvSpPr>
        <p:spPr>
          <a:xfrm>
            <a:off x="1689098" y="2552372"/>
            <a:ext cx="474134" cy="4802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S0</a:t>
            </a:r>
            <a:endParaRPr lang="vi-VN"/>
          </a:p>
        </p:txBody>
      </p:sp>
      <p:sp>
        <p:nvSpPr>
          <p:cNvPr id="30" name="Rectangle 29">
            <a:extLst>
              <a:ext uri="{FF2B5EF4-FFF2-40B4-BE49-F238E27FC236}">
                <a16:creationId xmlns:a16="http://schemas.microsoft.com/office/drawing/2014/main" id="{57383997-450F-4A9C-BE77-B2D06F0E8F1B}"/>
              </a:ext>
            </a:extLst>
          </p:cNvPr>
          <p:cNvSpPr/>
          <p:nvPr/>
        </p:nvSpPr>
        <p:spPr>
          <a:xfrm>
            <a:off x="1689098" y="3983215"/>
            <a:ext cx="474134" cy="4802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S0</a:t>
            </a:r>
            <a:endParaRPr lang="vi-VN"/>
          </a:p>
        </p:txBody>
      </p:sp>
      <p:sp>
        <p:nvSpPr>
          <p:cNvPr id="31" name="Rectangle 30">
            <a:extLst>
              <a:ext uri="{FF2B5EF4-FFF2-40B4-BE49-F238E27FC236}">
                <a16:creationId xmlns:a16="http://schemas.microsoft.com/office/drawing/2014/main" id="{A025FDB1-E076-4DE5-B1E3-812067FFFCF2}"/>
              </a:ext>
            </a:extLst>
          </p:cNvPr>
          <p:cNvSpPr/>
          <p:nvPr/>
        </p:nvSpPr>
        <p:spPr>
          <a:xfrm>
            <a:off x="7010400" y="3981915"/>
            <a:ext cx="474134" cy="4802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S0</a:t>
            </a:r>
            <a:endParaRPr lang="vi-VN"/>
          </a:p>
        </p:txBody>
      </p:sp>
      <p:sp>
        <p:nvSpPr>
          <p:cNvPr id="32" name="Rectangle 31">
            <a:extLst>
              <a:ext uri="{FF2B5EF4-FFF2-40B4-BE49-F238E27FC236}">
                <a16:creationId xmlns:a16="http://schemas.microsoft.com/office/drawing/2014/main" id="{26B28B72-3D4B-4E49-92BA-125EC41DD7F8}"/>
              </a:ext>
            </a:extLst>
          </p:cNvPr>
          <p:cNvSpPr/>
          <p:nvPr/>
        </p:nvSpPr>
        <p:spPr>
          <a:xfrm>
            <a:off x="7010398" y="2526928"/>
            <a:ext cx="474134" cy="4802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S0</a:t>
            </a:r>
            <a:endParaRPr lang="vi-VN"/>
          </a:p>
        </p:txBody>
      </p:sp>
    </p:spTree>
    <p:extLst>
      <p:ext uri="{BB962C8B-B14F-4D97-AF65-F5344CB8AC3E}">
        <p14:creationId xmlns:p14="http://schemas.microsoft.com/office/powerpoint/2010/main" val="3881832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11557DF-95A8-4E68-9B2D-847E08C02498}"/>
              </a:ext>
            </a:extLst>
          </p:cNvPr>
          <p:cNvSpPr/>
          <p:nvPr/>
        </p:nvSpPr>
        <p:spPr>
          <a:xfrm>
            <a:off x="3176057" y="2303419"/>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3" name="Titel 1">
            <a:extLst>
              <a:ext uri="{FF2B5EF4-FFF2-40B4-BE49-F238E27FC236}">
                <a16:creationId xmlns:a16="http://schemas.microsoft.com/office/drawing/2014/main" id="{8165E194-6C6B-455F-BCE5-32237F2C7FFC}"/>
              </a:ext>
            </a:extLst>
          </p:cNvPr>
          <p:cNvSpPr txBox="1">
            <a:spLocks/>
          </p:cNvSpPr>
          <p:nvPr/>
        </p:nvSpPr>
        <p:spPr>
          <a:xfrm>
            <a:off x="457200" y="346646"/>
            <a:ext cx="8229600" cy="1143000"/>
          </a:xfrm>
          <a:prstGeom prst="rect">
            <a:avLst/>
          </a:prstGeom>
        </p:spPr>
        <p:txBody>
          <a:bodyPr>
            <a:no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Bootstrap network</a:t>
            </a:r>
            <a:br>
              <a:rPr lang="de-CH" sz="3200" b="1" dirty="0"/>
            </a:br>
            <a:r>
              <a:rPr lang="de-CH" sz="3200" b="1" dirty="0">
                <a:solidFill>
                  <a:schemeClr val="accent6"/>
                </a:solidFill>
              </a:rPr>
              <a:t>Step 4: Instantiate chaincode</a:t>
            </a:r>
            <a:endParaRPr lang="de-CH" sz="3200" dirty="0"/>
          </a:p>
        </p:txBody>
      </p:sp>
      <p:sp>
        <p:nvSpPr>
          <p:cNvPr id="5" name="Rectangle 4">
            <a:extLst>
              <a:ext uri="{FF2B5EF4-FFF2-40B4-BE49-F238E27FC236}">
                <a16:creationId xmlns:a16="http://schemas.microsoft.com/office/drawing/2014/main" id="{D34D3A72-5BE8-4D89-BE21-0338CAF7DF4A}"/>
              </a:ext>
            </a:extLst>
          </p:cNvPr>
          <p:cNvSpPr/>
          <p:nvPr/>
        </p:nvSpPr>
        <p:spPr>
          <a:xfrm>
            <a:off x="1041399" y="195248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7" name="Rectangle 6">
            <a:extLst>
              <a:ext uri="{FF2B5EF4-FFF2-40B4-BE49-F238E27FC236}">
                <a16:creationId xmlns:a16="http://schemas.microsoft.com/office/drawing/2014/main" id="{71DFF88D-C3B4-4525-B6C4-F57A0608BE1C}"/>
              </a:ext>
            </a:extLst>
          </p:cNvPr>
          <p:cNvSpPr/>
          <p:nvPr/>
        </p:nvSpPr>
        <p:spPr>
          <a:xfrm>
            <a:off x="7247467" y="1952479"/>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8" name="Rectangle 7">
            <a:extLst>
              <a:ext uri="{FF2B5EF4-FFF2-40B4-BE49-F238E27FC236}">
                <a16:creationId xmlns:a16="http://schemas.microsoft.com/office/drawing/2014/main" id="{CBF6475E-15F9-4CC3-811F-F2177980570F}"/>
              </a:ext>
            </a:extLst>
          </p:cNvPr>
          <p:cNvSpPr/>
          <p:nvPr/>
        </p:nvSpPr>
        <p:spPr>
          <a:xfrm>
            <a:off x="1041399" y="427566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9" name="Rectangle 8">
            <a:extLst>
              <a:ext uri="{FF2B5EF4-FFF2-40B4-BE49-F238E27FC236}">
                <a16:creationId xmlns:a16="http://schemas.microsoft.com/office/drawing/2014/main" id="{96CF99B0-C856-4E73-90DA-FC0379B0D86C}"/>
              </a:ext>
            </a:extLst>
          </p:cNvPr>
          <p:cNvSpPr/>
          <p:nvPr/>
        </p:nvSpPr>
        <p:spPr>
          <a:xfrm>
            <a:off x="7247468" y="4275667"/>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0" name="TextBox 9">
            <a:extLst>
              <a:ext uri="{FF2B5EF4-FFF2-40B4-BE49-F238E27FC236}">
                <a16:creationId xmlns:a16="http://schemas.microsoft.com/office/drawing/2014/main" id="{E8ED78F5-BB2C-4575-845E-EF137BCB497C}"/>
              </a:ext>
            </a:extLst>
          </p:cNvPr>
          <p:cNvSpPr txBox="1"/>
          <p:nvPr/>
        </p:nvSpPr>
        <p:spPr>
          <a:xfrm>
            <a:off x="1896532" y="5674327"/>
            <a:ext cx="6218768" cy="830997"/>
          </a:xfrm>
          <a:prstGeom prst="rect">
            <a:avLst/>
          </a:prstGeom>
          <a:noFill/>
        </p:spPr>
        <p:txBody>
          <a:bodyPr wrap="square" rtlCol="0">
            <a:spAutoFit/>
          </a:bodyPr>
          <a:lstStyle/>
          <a:p>
            <a:pPr algn="ctr"/>
            <a:r>
              <a:rPr lang="en-US" sz="2400"/>
              <a:t>Peers finally instantiate the </a:t>
            </a:r>
            <a:r>
              <a:rPr lang="en-US" sz="2400" err="1"/>
              <a:t>chaincode</a:t>
            </a:r>
            <a:r>
              <a:rPr lang="en-US" sz="2400"/>
              <a:t> on the channel they want to transact on </a:t>
            </a:r>
            <a:endParaRPr lang="vi-VN" sz="2400"/>
          </a:p>
        </p:txBody>
      </p:sp>
      <p:sp>
        <p:nvSpPr>
          <p:cNvPr id="12" name="Rectangle 11">
            <a:extLst>
              <a:ext uri="{FF2B5EF4-FFF2-40B4-BE49-F238E27FC236}">
                <a16:creationId xmlns:a16="http://schemas.microsoft.com/office/drawing/2014/main" id="{A9B74471-2A25-4822-BE1F-F2E94DEC0C60}"/>
              </a:ext>
            </a:extLst>
          </p:cNvPr>
          <p:cNvSpPr/>
          <p:nvPr/>
        </p:nvSpPr>
        <p:spPr>
          <a:xfrm>
            <a:off x="3416300"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3" name="Rectangle 12">
            <a:extLst>
              <a:ext uri="{FF2B5EF4-FFF2-40B4-BE49-F238E27FC236}">
                <a16:creationId xmlns:a16="http://schemas.microsoft.com/office/drawing/2014/main" id="{55274D9C-F426-43F8-B5B5-F21E2889E79D}"/>
              </a:ext>
            </a:extLst>
          </p:cNvPr>
          <p:cNvSpPr/>
          <p:nvPr/>
        </p:nvSpPr>
        <p:spPr>
          <a:xfrm>
            <a:off x="4783667"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14" name="Rectangle 13">
            <a:extLst>
              <a:ext uri="{FF2B5EF4-FFF2-40B4-BE49-F238E27FC236}">
                <a16:creationId xmlns:a16="http://schemas.microsoft.com/office/drawing/2014/main" id="{8DC207B7-12C7-49BC-BCF8-2069F54F95AF}"/>
              </a:ext>
            </a:extLst>
          </p:cNvPr>
          <p:cNvSpPr/>
          <p:nvPr/>
        </p:nvSpPr>
        <p:spPr>
          <a:xfrm>
            <a:off x="4144433" y="366108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6" name="Straight Connector 5">
            <a:extLst>
              <a:ext uri="{FF2B5EF4-FFF2-40B4-BE49-F238E27FC236}">
                <a16:creationId xmlns:a16="http://schemas.microsoft.com/office/drawing/2014/main" id="{755CDD00-D2F4-461B-B07A-3DC5ADED66C6}"/>
              </a:ext>
            </a:extLst>
          </p:cNvPr>
          <p:cNvCxnSpPr>
            <a:cxnSpLocks/>
            <a:stCxn id="12" idx="3"/>
            <a:endCxn id="13" idx="1"/>
          </p:cNvCxnSpPr>
          <p:nvPr/>
        </p:nvCxnSpPr>
        <p:spPr>
          <a:xfrm>
            <a:off x="4271433" y="303339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8544AE76-FF82-4262-A206-69C8D2C7F9B3}"/>
              </a:ext>
            </a:extLst>
          </p:cNvPr>
          <p:cNvCxnSpPr>
            <a:cxnSpLocks/>
            <a:stCxn id="14" idx="0"/>
            <a:endCxn id="13" idx="2"/>
          </p:cNvCxnSpPr>
          <p:nvPr/>
        </p:nvCxnSpPr>
        <p:spPr>
          <a:xfrm flipV="1">
            <a:off x="4572000" y="341605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1F0C22AF-BBAB-45C9-9147-12C7E046622C}"/>
              </a:ext>
            </a:extLst>
          </p:cNvPr>
          <p:cNvCxnSpPr>
            <a:cxnSpLocks/>
            <a:stCxn id="12" idx="2"/>
            <a:endCxn id="14" idx="0"/>
          </p:cNvCxnSpPr>
          <p:nvPr/>
        </p:nvCxnSpPr>
        <p:spPr>
          <a:xfrm>
            <a:off x="3843867" y="341605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514F92EC-FD7A-4E69-BFB1-D2FDA76FCB6F}"/>
              </a:ext>
            </a:extLst>
          </p:cNvPr>
          <p:cNvSpPr/>
          <p:nvPr/>
        </p:nvSpPr>
        <p:spPr>
          <a:xfrm>
            <a:off x="7467599" y="482085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4FAD1B3C-F96A-42C0-BFCE-4F863A56D161}"/>
              </a:ext>
            </a:extLst>
          </p:cNvPr>
          <p:cNvSpPr/>
          <p:nvPr/>
        </p:nvSpPr>
        <p:spPr>
          <a:xfrm>
            <a:off x="4351865" y="208746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19" name="Oval 18">
            <a:extLst>
              <a:ext uri="{FF2B5EF4-FFF2-40B4-BE49-F238E27FC236}">
                <a16:creationId xmlns:a16="http://schemas.microsoft.com/office/drawing/2014/main" id="{D4DA5FC8-0F37-4659-B77B-A5D148A38424}"/>
              </a:ext>
            </a:extLst>
          </p:cNvPr>
          <p:cNvSpPr/>
          <p:nvPr/>
        </p:nvSpPr>
        <p:spPr>
          <a:xfrm>
            <a:off x="1248831" y="172768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0" name="Oval 19">
            <a:extLst>
              <a:ext uri="{FF2B5EF4-FFF2-40B4-BE49-F238E27FC236}">
                <a16:creationId xmlns:a16="http://schemas.microsoft.com/office/drawing/2014/main" id="{E2C0ABDE-F40A-4588-9204-548FEF3C8204}"/>
              </a:ext>
            </a:extLst>
          </p:cNvPr>
          <p:cNvSpPr/>
          <p:nvPr/>
        </p:nvSpPr>
        <p:spPr>
          <a:xfrm>
            <a:off x="1248831" y="482085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1" name="Oval 20">
            <a:extLst>
              <a:ext uri="{FF2B5EF4-FFF2-40B4-BE49-F238E27FC236}">
                <a16:creationId xmlns:a16="http://schemas.microsoft.com/office/drawing/2014/main" id="{71A77CBB-6A32-4C14-8D87-AFB4FD46F7AC}"/>
              </a:ext>
            </a:extLst>
          </p:cNvPr>
          <p:cNvSpPr/>
          <p:nvPr/>
        </p:nvSpPr>
        <p:spPr>
          <a:xfrm>
            <a:off x="7454899" y="171873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4" name="Straight Connector 3">
            <a:extLst>
              <a:ext uri="{FF2B5EF4-FFF2-40B4-BE49-F238E27FC236}">
                <a16:creationId xmlns:a16="http://schemas.microsoft.com/office/drawing/2014/main" id="{9D3BF62A-4994-4991-8028-C25D4E20B0E8}"/>
              </a:ext>
            </a:extLst>
          </p:cNvPr>
          <p:cNvCxnSpPr>
            <a:cxnSpLocks/>
          </p:cNvCxnSpPr>
          <p:nvPr/>
        </p:nvCxnSpPr>
        <p:spPr>
          <a:xfrm>
            <a:off x="1468965" y="1489646"/>
            <a:ext cx="621876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5B6F29-4C38-4C02-B910-672DF0937A09}"/>
              </a:ext>
            </a:extLst>
          </p:cNvPr>
          <p:cNvCxnSpPr>
            <a:endCxn id="19" idx="0"/>
          </p:cNvCxnSpPr>
          <p:nvPr/>
        </p:nvCxnSpPr>
        <p:spPr>
          <a:xfrm>
            <a:off x="1468965" y="148964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B054A2-091B-4DEA-A7B9-D0D19D5F7244}"/>
              </a:ext>
            </a:extLst>
          </p:cNvPr>
          <p:cNvCxnSpPr>
            <a:cxnSpLocks/>
            <a:stCxn id="3" idx="2"/>
            <a:endCxn id="25" idx="0"/>
          </p:cNvCxnSpPr>
          <p:nvPr/>
        </p:nvCxnSpPr>
        <p:spPr>
          <a:xfrm flipH="1">
            <a:off x="4571999" y="148964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8C05AE-7778-4B89-A5B5-3FCB7201C9CC}"/>
              </a:ext>
            </a:extLst>
          </p:cNvPr>
          <p:cNvCxnSpPr>
            <a:cxnSpLocks/>
            <a:endCxn id="21" idx="0"/>
          </p:cNvCxnSpPr>
          <p:nvPr/>
        </p:nvCxnSpPr>
        <p:spPr>
          <a:xfrm>
            <a:off x="7675032" y="1504919"/>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27AE981E-A672-4587-A3A3-1EE55EB243A1}"/>
              </a:ext>
            </a:extLst>
          </p:cNvPr>
          <p:cNvSpPr/>
          <p:nvPr/>
        </p:nvSpPr>
        <p:spPr>
          <a:xfrm>
            <a:off x="4335461" y="445130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41" name="Straight Connector 40">
            <a:extLst>
              <a:ext uri="{FF2B5EF4-FFF2-40B4-BE49-F238E27FC236}">
                <a16:creationId xmlns:a16="http://schemas.microsoft.com/office/drawing/2014/main" id="{5FC31F53-B723-4547-95DE-2450A250B554}"/>
              </a:ext>
            </a:extLst>
          </p:cNvPr>
          <p:cNvCxnSpPr>
            <a:cxnSpLocks/>
          </p:cNvCxnSpPr>
          <p:nvPr/>
        </p:nvCxnSpPr>
        <p:spPr>
          <a:xfrm>
            <a:off x="1468965" y="5524911"/>
            <a:ext cx="621876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4F3314-F094-4663-811A-03265CF60758}"/>
              </a:ext>
            </a:extLst>
          </p:cNvPr>
          <p:cNvCxnSpPr>
            <a:cxnSpLocks/>
            <a:stCxn id="40" idx="4"/>
          </p:cNvCxnSpPr>
          <p:nvPr/>
        </p:nvCxnSpPr>
        <p:spPr>
          <a:xfrm>
            <a:off x="4555595" y="489157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0DACBF-F0EC-4C92-8977-39941FB8C891}"/>
              </a:ext>
            </a:extLst>
          </p:cNvPr>
          <p:cNvCxnSpPr>
            <a:cxnSpLocks/>
            <a:endCxn id="20" idx="4"/>
          </p:cNvCxnSpPr>
          <p:nvPr/>
        </p:nvCxnSpPr>
        <p:spPr>
          <a:xfrm flipV="1">
            <a:off x="1468964" y="526111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109DA4-1AE0-4486-8922-3D5F1110B014}"/>
              </a:ext>
            </a:extLst>
          </p:cNvPr>
          <p:cNvCxnSpPr>
            <a:cxnSpLocks/>
            <a:endCxn id="24" idx="4"/>
          </p:cNvCxnSpPr>
          <p:nvPr/>
        </p:nvCxnSpPr>
        <p:spPr>
          <a:xfrm flipV="1">
            <a:off x="7687733" y="5261119"/>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33BDB69-EB86-47FB-B6CC-AA8265168E3A}"/>
              </a:ext>
            </a:extLst>
          </p:cNvPr>
          <p:cNvSpPr/>
          <p:nvPr/>
        </p:nvSpPr>
        <p:spPr>
          <a:xfrm>
            <a:off x="1689098" y="255237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0" name="Rectangle 29">
            <a:extLst>
              <a:ext uri="{FF2B5EF4-FFF2-40B4-BE49-F238E27FC236}">
                <a16:creationId xmlns:a16="http://schemas.microsoft.com/office/drawing/2014/main" id="{57383997-450F-4A9C-BE77-B2D06F0E8F1B}"/>
              </a:ext>
            </a:extLst>
          </p:cNvPr>
          <p:cNvSpPr/>
          <p:nvPr/>
        </p:nvSpPr>
        <p:spPr>
          <a:xfrm>
            <a:off x="1689098" y="398321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1" name="Rectangle 30">
            <a:extLst>
              <a:ext uri="{FF2B5EF4-FFF2-40B4-BE49-F238E27FC236}">
                <a16:creationId xmlns:a16="http://schemas.microsoft.com/office/drawing/2014/main" id="{A025FDB1-E076-4DE5-B1E3-812067FFFCF2}"/>
              </a:ext>
            </a:extLst>
          </p:cNvPr>
          <p:cNvSpPr/>
          <p:nvPr/>
        </p:nvSpPr>
        <p:spPr>
          <a:xfrm>
            <a:off x="7010400" y="398191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2" name="Rectangle 31">
            <a:extLst>
              <a:ext uri="{FF2B5EF4-FFF2-40B4-BE49-F238E27FC236}">
                <a16:creationId xmlns:a16="http://schemas.microsoft.com/office/drawing/2014/main" id="{26B28B72-3D4B-4E49-92BA-125EC41DD7F8}"/>
              </a:ext>
            </a:extLst>
          </p:cNvPr>
          <p:cNvSpPr/>
          <p:nvPr/>
        </p:nvSpPr>
        <p:spPr>
          <a:xfrm>
            <a:off x="7010398" y="2526928"/>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Tree>
    <p:extLst>
      <p:ext uri="{BB962C8B-B14F-4D97-AF65-F5344CB8AC3E}">
        <p14:creationId xmlns:p14="http://schemas.microsoft.com/office/powerpoint/2010/main" val="263923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Autofit/>
          </a:bodyPr>
          <a:lstStyle/>
          <a:p>
            <a:r>
              <a:rPr lang="de-CH" sz="3200" b="1"/>
              <a:t>Introduction</a:t>
            </a:r>
            <a:br>
              <a:rPr lang="de-CH" sz="3200" b="1"/>
            </a:br>
            <a:r>
              <a:rPr lang="de-CH" sz="3200" b="1">
                <a:solidFill>
                  <a:schemeClr val="accent6"/>
                </a:solidFill>
              </a:rPr>
              <a:t>Agriculture Supply Chain problems</a:t>
            </a:r>
          </a:p>
        </p:txBody>
      </p:sp>
      <p:sp>
        <p:nvSpPr>
          <p:cNvPr id="9" name="Inhaltsplatzhalter 8"/>
          <p:cNvSpPr>
            <a:spLocks noGrp="1"/>
          </p:cNvSpPr>
          <p:nvPr>
            <p:ph idx="1"/>
          </p:nvPr>
        </p:nvSpPr>
        <p:spPr>
          <a:xfrm>
            <a:off x="971600" y="1600200"/>
            <a:ext cx="7715200" cy="4205064"/>
          </a:xfrm>
        </p:spPr>
        <p:txBody>
          <a:bodyPr>
            <a:normAutofit/>
          </a:bodyPr>
          <a:lstStyle/>
          <a:p>
            <a:r>
              <a:rPr lang="de-CH" dirty="0"/>
              <a:t>Highly perishable, wasting foods</a:t>
            </a:r>
          </a:p>
          <a:p>
            <a:pPr marL="0" indent="0">
              <a:buNone/>
            </a:pPr>
            <a:endParaRPr lang="de-CH" dirty="0"/>
          </a:p>
        </p:txBody>
      </p:sp>
      <p:sp>
        <p:nvSpPr>
          <p:cNvPr id="3" name="Fußzeilenplatzhalter 2"/>
          <p:cNvSpPr>
            <a:spLocks noGrp="1"/>
          </p:cNvSpPr>
          <p:nvPr>
            <p:ph type="ftr" sz="quarter" idx="11"/>
          </p:nvPr>
        </p:nvSpPr>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5</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Oval 2"/>
          <p:cNvSpPr>
            <a:spLocks noChangeAspect="1" noChangeArrowheads="1"/>
          </p:cNvSpPr>
          <p:nvPr>
            <p:custDataLst>
              <p:tags r:id="rId1"/>
            </p:custDataLst>
          </p:nvPr>
        </p:nvSpPr>
        <p:spPr bwMode="auto">
          <a:xfrm>
            <a:off x="611560" y="1628800"/>
            <a:ext cx="504000" cy="504000"/>
          </a:xfrm>
          <a:prstGeom prst="ellipse">
            <a:avLst/>
          </a:prstGeom>
          <a:solidFill>
            <a:schemeClr val="accent5"/>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lnSpc>
                <a:spcPct val="100000"/>
              </a:lnSpc>
              <a:spcBef>
                <a:spcPct val="0"/>
              </a:spcBef>
              <a:buClrTx/>
              <a:buSzPct val="115000"/>
              <a:buFont typeface="Symbol" pitchFamily="18" charset="2"/>
              <a:buNone/>
            </a:pPr>
            <a:r>
              <a:rPr lang="en-AU" sz="2800" b="1">
                <a:solidFill>
                  <a:schemeClr val="bg1"/>
                </a:solidFill>
              </a:rPr>
              <a:t>3</a:t>
            </a:r>
          </a:p>
        </p:txBody>
      </p:sp>
      <p:pic>
        <p:nvPicPr>
          <p:cNvPr id="2050" name="Picture 2" descr="Káº¿t quáº£ hÃ¬nh áº£nh cho food wasting">
            <a:extLst>
              <a:ext uri="{FF2B5EF4-FFF2-40B4-BE49-F238E27FC236}">
                <a16:creationId xmlns:a16="http://schemas.microsoft.com/office/drawing/2014/main" id="{D18D8085-82A7-4B99-B3DC-F9E412BABC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387" y="2564904"/>
            <a:ext cx="5161226" cy="290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87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11557DF-95A8-4E68-9B2D-847E08C02498}"/>
              </a:ext>
            </a:extLst>
          </p:cNvPr>
          <p:cNvSpPr/>
          <p:nvPr/>
        </p:nvSpPr>
        <p:spPr>
          <a:xfrm>
            <a:off x="3150658" y="2324258"/>
            <a:ext cx="2759076" cy="237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sz="3000"/>
          </a:p>
        </p:txBody>
      </p:sp>
      <p:sp>
        <p:nvSpPr>
          <p:cNvPr id="3" name="Titel 1">
            <a:extLst>
              <a:ext uri="{FF2B5EF4-FFF2-40B4-BE49-F238E27FC236}">
                <a16:creationId xmlns:a16="http://schemas.microsoft.com/office/drawing/2014/main" id="{8165E194-6C6B-455F-BCE5-32237F2C7FFC}"/>
              </a:ext>
            </a:extLst>
          </p:cNvPr>
          <p:cNvSpPr txBox="1">
            <a:spLocks/>
          </p:cNvSpPr>
          <p:nvPr/>
        </p:nvSpPr>
        <p:spPr>
          <a:xfrm>
            <a:off x="457200" y="346646"/>
            <a:ext cx="8229600" cy="1143000"/>
          </a:xfrm>
          <a:prstGeom prst="rect">
            <a:avLst/>
          </a:prstGeom>
        </p:spPr>
        <p:txBody>
          <a:bodyPr>
            <a:noAutofit/>
          </a:bodyPr>
          <a:lstStyle>
            <a:lvl1pPr algn="l" defTabSz="914400" rtl="0" eaLnBrk="1" latinLnBrk="0" hangingPunct="1">
              <a:spcBef>
                <a:spcPct val="0"/>
              </a:spcBef>
              <a:buNone/>
              <a:defRPr sz="4400" b="0" kern="1200">
                <a:solidFill>
                  <a:schemeClr val="accent5"/>
                </a:solidFill>
                <a:latin typeface="+mj-lt"/>
                <a:ea typeface="+mj-ea"/>
                <a:cs typeface="+mj-cs"/>
              </a:defRPr>
            </a:lvl1pPr>
          </a:lstStyle>
          <a:p>
            <a:r>
              <a:rPr lang="de-CH" sz="3200" b="1" dirty="0"/>
              <a:t>Bootstrap network</a:t>
            </a:r>
            <a:br>
              <a:rPr lang="de-CH" sz="3200" b="1" dirty="0"/>
            </a:br>
            <a:r>
              <a:rPr lang="de-CH" sz="3200" b="1" dirty="0">
                <a:solidFill>
                  <a:schemeClr val="accent6"/>
                </a:solidFill>
              </a:rPr>
              <a:t>Step 5: Write or Read from Smart Contract</a:t>
            </a:r>
            <a:endParaRPr lang="de-CH" sz="3200" dirty="0"/>
          </a:p>
        </p:txBody>
      </p:sp>
      <p:sp>
        <p:nvSpPr>
          <p:cNvPr id="5" name="Rectangle 4">
            <a:extLst>
              <a:ext uri="{FF2B5EF4-FFF2-40B4-BE49-F238E27FC236}">
                <a16:creationId xmlns:a16="http://schemas.microsoft.com/office/drawing/2014/main" id="{D34D3A72-5BE8-4D89-BE21-0338CAF7DF4A}"/>
              </a:ext>
            </a:extLst>
          </p:cNvPr>
          <p:cNvSpPr/>
          <p:nvPr/>
        </p:nvSpPr>
        <p:spPr>
          <a:xfrm>
            <a:off x="1041399" y="1952480"/>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P0</a:t>
            </a:r>
            <a:endParaRPr lang="vi-VN" sz="3000"/>
          </a:p>
        </p:txBody>
      </p:sp>
      <p:sp>
        <p:nvSpPr>
          <p:cNvPr id="7" name="Rectangle 6">
            <a:extLst>
              <a:ext uri="{FF2B5EF4-FFF2-40B4-BE49-F238E27FC236}">
                <a16:creationId xmlns:a16="http://schemas.microsoft.com/office/drawing/2014/main" id="{71DFF88D-C3B4-4525-B6C4-F57A0608BE1C}"/>
              </a:ext>
            </a:extLst>
          </p:cNvPr>
          <p:cNvSpPr/>
          <p:nvPr/>
        </p:nvSpPr>
        <p:spPr>
          <a:xfrm>
            <a:off x="7247467" y="1952479"/>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P2</a:t>
            </a:r>
            <a:endParaRPr lang="vi-VN" sz="3000"/>
          </a:p>
        </p:txBody>
      </p:sp>
      <p:sp>
        <p:nvSpPr>
          <p:cNvPr id="8" name="Rectangle 7">
            <a:extLst>
              <a:ext uri="{FF2B5EF4-FFF2-40B4-BE49-F238E27FC236}">
                <a16:creationId xmlns:a16="http://schemas.microsoft.com/office/drawing/2014/main" id="{CBF6475E-15F9-4CC3-811F-F2177980570F}"/>
              </a:ext>
            </a:extLst>
          </p:cNvPr>
          <p:cNvSpPr/>
          <p:nvPr/>
        </p:nvSpPr>
        <p:spPr>
          <a:xfrm>
            <a:off x="1041399" y="4275668"/>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P1</a:t>
            </a:r>
            <a:endParaRPr lang="vi-VN" sz="3000"/>
          </a:p>
        </p:txBody>
      </p:sp>
      <p:sp>
        <p:nvSpPr>
          <p:cNvPr id="9" name="Rectangle 8">
            <a:extLst>
              <a:ext uri="{FF2B5EF4-FFF2-40B4-BE49-F238E27FC236}">
                <a16:creationId xmlns:a16="http://schemas.microsoft.com/office/drawing/2014/main" id="{96CF99B0-C856-4E73-90DA-FC0379B0D86C}"/>
              </a:ext>
            </a:extLst>
          </p:cNvPr>
          <p:cNvSpPr/>
          <p:nvPr/>
        </p:nvSpPr>
        <p:spPr>
          <a:xfrm>
            <a:off x="7247468" y="4275667"/>
            <a:ext cx="855133" cy="765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a:t>P3</a:t>
            </a:r>
            <a:endParaRPr lang="vi-VN" sz="3000"/>
          </a:p>
        </p:txBody>
      </p:sp>
      <p:sp>
        <p:nvSpPr>
          <p:cNvPr id="10" name="TextBox 9">
            <a:extLst>
              <a:ext uri="{FF2B5EF4-FFF2-40B4-BE49-F238E27FC236}">
                <a16:creationId xmlns:a16="http://schemas.microsoft.com/office/drawing/2014/main" id="{E8ED78F5-BB2C-4575-845E-EF137BCB497C}"/>
              </a:ext>
            </a:extLst>
          </p:cNvPr>
          <p:cNvSpPr txBox="1"/>
          <p:nvPr/>
        </p:nvSpPr>
        <p:spPr>
          <a:xfrm>
            <a:off x="1896532" y="5674327"/>
            <a:ext cx="6218768" cy="830997"/>
          </a:xfrm>
          <a:prstGeom prst="rect">
            <a:avLst/>
          </a:prstGeom>
          <a:noFill/>
        </p:spPr>
        <p:txBody>
          <a:bodyPr wrap="square" rtlCol="0">
            <a:spAutoFit/>
          </a:bodyPr>
          <a:lstStyle/>
          <a:p>
            <a:pPr algn="ctr"/>
            <a:r>
              <a:rPr lang="en-US" sz="2400"/>
              <a:t>Client send transaction to begin transaction flow and update ledger state</a:t>
            </a:r>
            <a:endParaRPr lang="vi-VN" sz="2400"/>
          </a:p>
        </p:txBody>
      </p:sp>
      <p:sp>
        <p:nvSpPr>
          <p:cNvPr id="12" name="Rectangle 11">
            <a:extLst>
              <a:ext uri="{FF2B5EF4-FFF2-40B4-BE49-F238E27FC236}">
                <a16:creationId xmlns:a16="http://schemas.microsoft.com/office/drawing/2014/main" id="{A9B74471-2A25-4822-BE1F-F2E94DEC0C60}"/>
              </a:ext>
            </a:extLst>
          </p:cNvPr>
          <p:cNvSpPr/>
          <p:nvPr/>
        </p:nvSpPr>
        <p:spPr>
          <a:xfrm>
            <a:off x="3416300"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O1</a:t>
            </a:r>
            <a:endParaRPr lang="vi-VN" sz="3000"/>
          </a:p>
        </p:txBody>
      </p:sp>
      <p:sp>
        <p:nvSpPr>
          <p:cNvPr id="13" name="Rectangle 12">
            <a:extLst>
              <a:ext uri="{FF2B5EF4-FFF2-40B4-BE49-F238E27FC236}">
                <a16:creationId xmlns:a16="http://schemas.microsoft.com/office/drawing/2014/main" id="{55274D9C-F426-43F8-B5B5-F21E2889E79D}"/>
              </a:ext>
            </a:extLst>
          </p:cNvPr>
          <p:cNvSpPr/>
          <p:nvPr/>
        </p:nvSpPr>
        <p:spPr>
          <a:xfrm>
            <a:off x="4783667" y="265073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O2</a:t>
            </a:r>
            <a:endParaRPr lang="vi-VN" sz="3000"/>
          </a:p>
        </p:txBody>
      </p:sp>
      <p:sp>
        <p:nvSpPr>
          <p:cNvPr id="14" name="Rectangle 13">
            <a:extLst>
              <a:ext uri="{FF2B5EF4-FFF2-40B4-BE49-F238E27FC236}">
                <a16:creationId xmlns:a16="http://schemas.microsoft.com/office/drawing/2014/main" id="{8DC207B7-12C7-49BC-BCF8-2069F54F95AF}"/>
              </a:ext>
            </a:extLst>
          </p:cNvPr>
          <p:cNvSpPr/>
          <p:nvPr/>
        </p:nvSpPr>
        <p:spPr>
          <a:xfrm>
            <a:off x="4144433" y="3661087"/>
            <a:ext cx="855133" cy="76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O3</a:t>
            </a:r>
            <a:endParaRPr lang="vi-VN" sz="3000"/>
          </a:p>
        </p:txBody>
      </p:sp>
      <p:cxnSp>
        <p:nvCxnSpPr>
          <p:cNvPr id="6" name="Straight Connector 5">
            <a:extLst>
              <a:ext uri="{FF2B5EF4-FFF2-40B4-BE49-F238E27FC236}">
                <a16:creationId xmlns:a16="http://schemas.microsoft.com/office/drawing/2014/main" id="{755CDD00-D2F4-461B-B07A-3DC5ADED66C6}"/>
              </a:ext>
            </a:extLst>
          </p:cNvPr>
          <p:cNvCxnSpPr>
            <a:cxnSpLocks/>
            <a:stCxn id="12" idx="3"/>
            <a:endCxn id="13" idx="1"/>
          </p:cNvCxnSpPr>
          <p:nvPr/>
        </p:nvCxnSpPr>
        <p:spPr>
          <a:xfrm>
            <a:off x="4271433" y="3033397"/>
            <a:ext cx="512234" cy="0"/>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8544AE76-FF82-4262-A206-69C8D2C7F9B3}"/>
              </a:ext>
            </a:extLst>
          </p:cNvPr>
          <p:cNvCxnSpPr>
            <a:cxnSpLocks/>
            <a:stCxn id="14" idx="0"/>
            <a:endCxn id="13" idx="2"/>
          </p:cNvCxnSpPr>
          <p:nvPr/>
        </p:nvCxnSpPr>
        <p:spPr>
          <a:xfrm flipV="1">
            <a:off x="4572000" y="3416056"/>
            <a:ext cx="639234"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1F0C22AF-BBAB-45C9-9147-12C7E046622C}"/>
              </a:ext>
            </a:extLst>
          </p:cNvPr>
          <p:cNvCxnSpPr>
            <a:cxnSpLocks/>
            <a:stCxn id="12" idx="2"/>
            <a:endCxn id="14" idx="0"/>
          </p:cNvCxnSpPr>
          <p:nvPr/>
        </p:nvCxnSpPr>
        <p:spPr>
          <a:xfrm>
            <a:off x="3843867" y="3416056"/>
            <a:ext cx="728133" cy="245031"/>
          </a:xfrm>
          <a:prstGeom prst="line">
            <a:avLst/>
          </a:prstGeom>
          <a:ln w="31750">
            <a:solidFill>
              <a:srgbClr val="0070C0"/>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514F92EC-FD7A-4E69-BFB1-D2FDA76FCB6F}"/>
              </a:ext>
            </a:extLst>
          </p:cNvPr>
          <p:cNvSpPr/>
          <p:nvPr/>
        </p:nvSpPr>
        <p:spPr>
          <a:xfrm>
            <a:off x="7467599" y="482085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5" name="Oval 24">
            <a:extLst>
              <a:ext uri="{FF2B5EF4-FFF2-40B4-BE49-F238E27FC236}">
                <a16:creationId xmlns:a16="http://schemas.microsoft.com/office/drawing/2014/main" id="{4FAD1B3C-F96A-42C0-BFCE-4F863A56D161}"/>
              </a:ext>
            </a:extLst>
          </p:cNvPr>
          <p:cNvSpPr/>
          <p:nvPr/>
        </p:nvSpPr>
        <p:spPr>
          <a:xfrm>
            <a:off x="4351865" y="2087461"/>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19" name="Oval 18">
            <a:extLst>
              <a:ext uri="{FF2B5EF4-FFF2-40B4-BE49-F238E27FC236}">
                <a16:creationId xmlns:a16="http://schemas.microsoft.com/office/drawing/2014/main" id="{D4DA5FC8-0F37-4659-B77B-A5D148A38424}"/>
              </a:ext>
            </a:extLst>
          </p:cNvPr>
          <p:cNvSpPr/>
          <p:nvPr/>
        </p:nvSpPr>
        <p:spPr>
          <a:xfrm>
            <a:off x="1248831" y="1727686"/>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0" name="Oval 19">
            <a:extLst>
              <a:ext uri="{FF2B5EF4-FFF2-40B4-BE49-F238E27FC236}">
                <a16:creationId xmlns:a16="http://schemas.microsoft.com/office/drawing/2014/main" id="{E2C0ABDE-F40A-4588-9204-548FEF3C8204}"/>
              </a:ext>
            </a:extLst>
          </p:cNvPr>
          <p:cNvSpPr/>
          <p:nvPr/>
        </p:nvSpPr>
        <p:spPr>
          <a:xfrm>
            <a:off x="1248831" y="4820853"/>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sp>
        <p:nvSpPr>
          <p:cNvPr id="21" name="Oval 20">
            <a:extLst>
              <a:ext uri="{FF2B5EF4-FFF2-40B4-BE49-F238E27FC236}">
                <a16:creationId xmlns:a16="http://schemas.microsoft.com/office/drawing/2014/main" id="{71A77CBB-6A32-4C14-8D87-AFB4FD46F7AC}"/>
              </a:ext>
            </a:extLst>
          </p:cNvPr>
          <p:cNvSpPr/>
          <p:nvPr/>
        </p:nvSpPr>
        <p:spPr>
          <a:xfrm>
            <a:off x="7454899" y="171873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4" name="Straight Connector 3">
            <a:extLst>
              <a:ext uri="{FF2B5EF4-FFF2-40B4-BE49-F238E27FC236}">
                <a16:creationId xmlns:a16="http://schemas.microsoft.com/office/drawing/2014/main" id="{9D3BF62A-4994-4991-8028-C25D4E20B0E8}"/>
              </a:ext>
            </a:extLst>
          </p:cNvPr>
          <p:cNvCxnSpPr>
            <a:cxnSpLocks/>
          </p:cNvCxnSpPr>
          <p:nvPr/>
        </p:nvCxnSpPr>
        <p:spPr>
          <a:xfrm>
            <a:off x="1468965" y="1489646"/>
            <a:ext cx="621876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5B6F29-4C38-4C02-B910-672DF0937A09}"/>
              </a:ext>
            </a:extLst>
          </p:cNvPr>
          <p:cNvCxnSpPr>
            <a:endCxn id="19" idx="0"/>
          </p:cNvCxnSpPr>
          <p:nvPr/>
        </p:nvCxnSpPr>
        <p:spPr>
          <a:xfrm>
            <a:off x="1468965" y="1489646"/>
            <a:ext cx="0" cy="23804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B054A2-091B-4DEA-A7B9-D0D19D5F7244}"/>
              </a:ext>
            </a:extLst>
          </p:cNvPr>
          <p:cNvCxnSpPr>
            <a:cxnSpLocks/>
            <a:stCxn id="3" idx="2"/>
            <a:endCxn id="25" idx="0"/>
          </p:cNvCxnSpPr>
          <p:nvPr/>
        </p:nvCxnSpPr>
        <p:spPr>
          <a:xfrm flipH="1">
            <a:off x="4571999" y="1489646"/>
            <a:ext cx="1" cy="597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8C05AE-7778-4B89-A5B5-3FCB7201C9CC}"/>
              </a:ext>
            </a:extLst>
          </p:cNvPr>
          <p:cNvCxnSpPr>
            <a:cxnSpLocks/>
            <a:endCxn id="21" idx="0"/>
          </p:cNvCxnSpPr>
          <p:nvPr/>
        </p:nvCxnSpPr>
        <p:spPr>
          <a:xfrm>
            <a:off x="7675032" y="1504919"/>
            <a:ext cx="1" cy="21381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27AE981E-A672-4587-A3A3-1EE55EB243A1}"/>
              </a:ext>
            </a:extLst>
          </p:cNvPr>
          <p:cNvSpPr/>
          <p:nvPr/>
        </p:nvSpPr>
        <p:spPr>
          <a:xfrm>
            <a:off x="4335461" y="4451304"/>
            <a:ext cx="440267" cy="4402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a:t>
            </a:r>
            <a:endParaRPr lang="vi-VN"/>
          </a:p>
        </p:txBody>
      </p:sp>
      <p:cxnSp>
        <p:nvCxnSpPr>
          <p:cNvPr id="41" name="Straight Connector 40">
            <a:extLst>
              <a:ext uri="{FF2B5EF4-FFF2-40B4-BE49-F238E27FC236}">
                <a16:creationId xmlns:a16="http://schemas.microsoft.com/office/drawing/2014/main" id="{5FC31F53-B723-4547-95DE-2450A250B554}"/>
              </a:ext>
            </a:extLst>
          </p:cNvPr>
          <p:cNvCxnSpPr>
            <a:cxnSpLocks/>
          </p:cNvCxnSpPr>
          <p:nvPr/>
        </p:nvCxnSpPr>
        <p:spPr>
          <a:xfrm>
            <a:off x="1468965" y="5524911"/>
            <a:ext cx="621876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4F3314-F094-4663-811A-03265CF60758}"/>
              </a:ext>
            </a:extLst>
          </p:cNvPr>
          <p:cNvCxnSpPr>
            <a:cxnSpLocks/>
            <a:stCxn id="40" idx="4"/>
          </p:cNvCxnSpPr>
          <p:nvPr/>
        </p:nvCxnSpPr>
        <p:spPr>
          <a:xfrm>
            <a:off x="4555595" y="4891570"/>
            <a:ext cx="0" cy="63334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0DACBF-F0EC-4C92-8977-39941FB8C891}"/>
              </a:ext>
            </a:extLst>
          </p:cNvPr>
          <p:cNvCxnSpPr>
            <a:cxnSpLocks/>
            <a:endCxn id="20" idx="4"/>
          </p:cNvCxnSpPr>
          <p:nvPr/>
        </p:nvCxnSpPr>
        <p:spPr>
          <a:xfrm flipV="1">
            <a:off x="1468964" y="5261119"/>
            <a:ext cx="1"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109DA4-1AE0-4486-8922-3D5F1110B014}"/>
              </a:ext>
            </a:extLst>
          </p:cNvPr>
          <p:cNvCxnSpPr>
            <a:cxnSpLocks/>
            <a:endCxn id="24" idx="4"/>
          </p:cNvCxnSpPr>
          <p:nvPr/>
        </p:nvCxnSpPr>
        <p:spPr>
          <a:xfrm flipV="1">
            <a:off x="7687733" y="5261119"/>
            <a:ext cx="0" cy="2637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33BDB69-EB86-47FB-B6CC-AA8265168E3A}"/>
              </a:ext>
            </a:extLst>
          </p:cNvPr>
          <p:cNvSpPr/>
          <p:nvPr/>
        </p:nvSpPr>
        <p:spPr>
          <a:xfrm>
            <a:off x="1689098" y="2552372"/>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0" name="Rectangle 29">
            <a:extLst>
              <a:ext uri="{FF2B5EF4-FFF2-40B4-BE49-F238E27FC236}">
                <a16:creationId xmlns:a16="http://schemas.microsoft.com/office/drawing/2014/main" id="{57383997-450F-4A9C-BE77-B2D06F0E8F1B}"/>
              </a:ext>
            </a:extLst>
          </p:cNvPr>
          <p:cNvSpPr/>
          <p:nvPr/>
        </p:nvSpPr>
        <p:spPr>
          <a:xfrm>
            <a:off x="1689098" y="398321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1" name="Rectangle 30">
            <a:extLst>
              <a:ext uri="{FF2B5EF4-FFF2-40B4-BE49-F238E27FC236}">
                <a16:creationId xmlns:a16="http://schemas.microsoft.com/office/drawing/2014/main" id="{A025FDB1-E076-4DE5-B1E3-812067FFFCF2}"/>
              </a:ext>
            </a:extLst>
          </p:cNvPr>
          <p:cNvSpPr/>
          <p:nvPr/>
        </p:nvSpPr>
        <p:spPr>
          <a:xfrm>
            <a:off x="7010400" y="3981915"/>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sp>
        <p:nvSpPr>
          <p:cNvPr id="32" name="Rectangle 31">
            <a:extLst>
              <a:ext uri="{FF2B5EF4-FFF2-40B4-BE49-F238E27FC236}">
                <a16:creationId xmlns:a16="http://schemas.microsoft.com/office/drawing/2014/main" id="{26B28B72-3D4B-4E49-92BA-125EC41DD7F8}"/>
              </a:ext>
            </a:extLst>
          </p:cNvPr>
          <p:cNvSpPr/>
          <p:nvPr/>
        </p:nvSpPr>
        <p:spPr>
          <a:xfrm>
            <a:off x="7010398" y="2526928"/>
            <a:ext cx="474134" cy="480270"/>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S0</a:t>
            </a:r>
            <a:endParaRPr lang="vi-VN"/>
          </a:p>
        </p:txBody>
      </p:sp>
      <p:pic>
        <p:nvPicPr>
          <p:cNvPr id="11" name="Picture 10">
            <a:extLst>
              <a:ext uri="{FF2B5EF4-FFF2-40B4-BE49-F238E27FC236}">
                <a16:creationId xmlns:a16="http://schemas.microsoft.com/office/drawing/2014/main" id="{527AF351-A753-4C0C-B8FB-FF2961358615}"/>
              </a:ext>
            </a:extLst>
          </p:cNvPr>
          <p:cNvPicPr>
            <a:picLocks noChangeAspect="1"/>
          </p:cNvPicPr>
          <p:nvPr/>
        </p:nvPicPr>
        <p:blipFill>
          <a:blip r:embed="rId3"/>
          <a:stretch>
            <a:fillRect/>
          </a:stretch>
        </p:blipFill>
        <p:spPr>
          <a:xfrm>
            <a:off x="168734" y="3085588"/>
            <a:ext cx="576932" cy="686823"/>
          </a:xfrm>
          <a:prstGeom prst="rect">
            <a:avLst/>
          </a:prstGeom>
        </p:spPr>
      </p:pic>
      <p:cxnSp>
        <p:nvCxnSpPr>
          <p:cNvPr id="26" name="Straight Arrow Connector 25">
            <a:extLst>
              <a:ext uri="{FF2B5EF4-FFF2-40B4-BE49-F238E27FC236}">
                <a16:creationId xmlns:a16="http://schemas.microsoft.com/office/drawing/2014/main" id="{5293F151-5920-490A-828F-9230EBB8724F}"/>
              </a:ext>
            </a:extLst>
          </p:cNvPr>
          <p:cNvCxnSpPr>
            <a:stCxn id="11" idx="3"/>
            <a:endCxn id="5" idx="2"/>
          </p:cNvCxnSpPr>
          <p:nvPr/>
        </p:nvCxnSpPr>
        <p:spPr>
          <a:xfrm flipV="1">
            <a:off x="745666" y="2717799"/>
            <a:ext cx="723300" cy="711201"/>
          </a:xfrm>
          <a:prstGeom prst="straightConnector1">
            <a:avLst/>
          </a:prstGeom>
          <a:ln w="317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261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a:t>Hyperledger Fabric</a:t>
            </a:r>
            <a:br>
              <a:rPr lang="de-CH" sz="3200" b="1"/>
            </a:br>
            <a:r>
              <a:rPr lang="de-CH" sz="3200" b="1">
                <a:solidFill>
                  <a:schemeClr val="accent6"/>
                </a:solidFill>
              </a:rPr>
              <a:t>Components:</a:t>
            </a:r>
            <a:r>
              <a:rPr lang="vi-VN" sz="3200" b="1">
                <a:solidFill>
                  <a:schemeClr val="accent6"/>
                </a:solidFill>
              </a:rPr>
              <a:t> Endorsment Policy</a:t>
            </a:r>
            <a:endParaRPr lang="de-CH" sz="3200"/>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51</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7" name="Picture 6">
            <a:extLst>
              <a:ext uri="{FF2B5EF4-FFF2-40B4-BE49-F238E27FC236}">
                <a16:creationId xmlns:a16="http://schemas.microsoft.com/office/drawing/2014/main" id="{60BD883E-1BB7-4FC0-B7D1-E641AA2BBFFF}"/>
              </a:ext>
            </a:extLst>
          </p:cNvPr>
          <p:cNvPicPr>
            <a:picLocks noChangeAspect="1"/>
          </p:cNvPicPr>
          <p:nvPr/>
        </p:nvPicPr>
        <p:blipFill>
          <a:blip r:embed="rId3"/>
          <a:stretch>
            <a:fillRect/>
          </a:stretch>
        </p:blipFill>
        <p:spPr>
          <a:xfrm>
            <a:off x="1115616" y="1746876"/>
            <a:ext cx="7164288" cy="4320493"/>
          </a:xfrm>
          <a:prstGeom prst="rect">
            <a:avLst/>
          </a:prstGeom>
        </p:spPr>
      </p:pic>
    </p:spTree>
    <p:extLst>
      <p:ext uri="{BB962C8B-B14F-4D97-AF65-F5344CB8AC3E}">
        <p14:creationId xmlns:p14="http://schemas.microsoft.com/office/powerpoint/2010/main" val="442293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a:t>Hyperledger Fabric</a:t>
            </a:r>
            <a:br>
              <a:rPr lang="de-CH" sz="3200" b="1"/>
            </a:br>
            <a:r>
              <a:rPr lang="de-CH" sz="3200" b="1">
                <a:solidFill>
                  <a:schemeClr val="accent6"/>
                </a:solidFill>
              </a:rPr>
              <a:t>Components:</a:t>
            </a:r>
            <a:r>
              <a:rPr lang="vi-VN" sz="3200" b="1">
                <a:solidFill>
                  <a:schemeClr val="accent6"/>
                </a:solidFill>
              </a:rPr>
              <a:t> Endorsment Policy</a:t>
            </a:r>
            <a:endParaRPr lang="de-CH" sz="3200"/>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52</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6" name="Picture 5">
            <a:extLst>
              <a:ext uri="{FF2B5EF4-FFF2-40B4-BE49-F238E27FC236}">
                <a16:creationId xmlns:a16="http://schemas.microsoft.com/office/drawing/2014/main" id="{7DD48E97-3B2E-4F49-9272-3525E6ACAC3A}"/>
              </a:ext>
            </a:extLst>
          </p:cNvPr>
          <p:cNvPicPr>
            <a:picLocks noChangeAspect="1"/>
          </p:cNvPicPr>
          <p:nvPr/>
        </p:nvPicPr>
        <p:blipFill>
          <a:blip r:embed="rId3"/>
          <a:stretch>
            <a:fillRect/>
          </a:stretch>
        </p:blipFill>
        <p:spPr>
          <a:xfrm>
            <a:off x="914400" y="1628800"/>
            <a:ext cx="7452320" cy="4555531"/>
          </a:xfrm>
          <a:prstGeom prst="rect">
            <a:avLst/>
          </a:prstGeom>
        </p:spPr>
      </p:pic>
    </p:spTree>
    <p:extLst>
      <p:ext uri="{BB962C8B-B14F-4D97-AF65-F5344CB8AC3E}">
        <p14:creationId xmlns:p14="http://schemas.microsoft.com/office/powerpoint/2010/main" val="1024529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a:t>Hyperledger Fabric</a:t>
            </a:r>
            <a:br>
              <a:rPr lang="de-CH" sz="3200" b="1"/>
            </a:br>
            <a:r>
              <a:rPr lang="vi-VN" sz="3200" b="1">
                <a:solidFill>
                  <a:schemeClr val="accent6"/>
                </a:solidFill>
              </a:rPr>
              <a:t>Channel</a:t>
            </a:r>
            <a:endParaRPr lang="de-CH" sz="3200"/>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53</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7" name="Picture 6">
            <a:extLst>
              <a:ext uri="{FF2B5EF4-FFF2-40B4-BE49-F238E27FC236}">
                <a16:creationId xmlns:a16="http://schemas.microsoft.com/office/drawing/2014/main" id="{7742CB79-253A-4F5A-A756-399C698AB138}"/>
              </a:ext>
            </a:extLst>
          </p:cNvPr>
          <p:cNvPicPr>
            <a:picLocks noChangeAspect="1"/>
          </p:cNvPicPr>
          <p:nvPr/>
        </p:nvPicPr>
        <p:blipFill>
          <a:blip r:embed="rId3"/>
          <a:stretch>
            <a:fillRect/>
          </a:stretch>
        </p:blipFill>
        <p:spPr>
          <a:xfrm>
            <a:off x="682824" y="1916832"/>
            <a:ext cx="8028384" cy="3811455"/>
          </a:xfrm>
          <a:prstGeom prst="rect">
            <a:avLst/>
          </a:prstGeom>
        </p:spPr>
      </p:pic>
    </p:spTree>
    <p:extLst>
      <p:ext uri="{BB962C8B-B14F-4D97-AF65-F5344CB8AC3E}">
        <p14:creationId xmlns:p14="http://schemas.microsoft.com/office/powerpoint/2010/main" val="1429886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a:t>Hyperledger Fabric</a:t>
            </a:r>
            <a:br>
              <a:rPr lang="de-CH" sz="3200" b="1"/>
            </a:br>
            <a:r>
              <a:rPr lang="vi-VN" sz="3200" b="1">
                <a:solidFill>
                  <a:schemeClr val="accent6"/>
                </a:solidFill>
              </a:rPr>
              <a:t>Gossip Protocol</a:t>
            </a:r>
            <a:endParaRPr lang="de-CH" sz="3200"/>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54</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6" name="Picture 5">
            <a:extLst>
              <a:ext uri="{FF2B5EF4-FFF2-40B4-BE49-F238E27FC236}">
                <a16:creationId xmlns:a16="http://schemas.microsoft.com/office/drawing/2014/main" id="{67797131-B856-4E5D-A655-79FC79B437B6}"/>
              </a:ext>
            </a:extLst>
          </p:cNvPr>
          <p:cNvPicPr>
            <a:picLocks noChangeAspect="1"/>
          </p:cNvPicPr>
          <p:nvPr/>
        </p:nvPicPr>
        <p:blipFill>
          <a:blip r:embed="rId3"/>
          <a:stretch>
            <a:fillRect/>
          </a:stretch>
        </p:blipFill>
        <p:spPr>
          <a:xfrm>
            <a:off x="0" y="1805911"/>
            <a:ext cx="9144000" cy="4416588"/>
          </a:xfrm>
          <a:prstGeom prst="rect">
            <a:avLst/>
          </a:prstGeom>
        </p:spPr>
      </p:pic>
    </p:spTree>
    <p:extLst>
      <p:ext uri="{BB962C8B-B14F-4D97-AF65-F5344CB8AC3E}">
        <p14:creationId xmlns:p14="http://schemas.microsoft.com/office/powerpoint/2010/main" val="2342851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B6222B-AD44-436F-AFB6-D14E1E06ED1D}"/>
              </a:ext>
            </a:extLst>
          </p:cNvPr>
          <p:cNvPicPr>
            <a:picLocks noChangeAspect="1"/>
          </p:cNvPicPr>
          <p:nvPr/>
        </p:nvPicPr>
        <p:blipFill>
          <a:blip r:embed="rId3"/>
          <a:stretch>
            <a:fillRect/>
          </a:stretch>
        </p:blipFill>
        <p:spPr>
          <a:xfrm>
            <a:off x="0" y="1268760"/>
            <a:ext cx="9144000" cy="4689633"/>
          </a:xfrm>
          <a:prstGeom prst="rect">
            <a:avLst/>
          </a:prstGeom>
        </p:spPr>
      </p:pic>
      <p:sp>
        <p:nvSpPr>
          <p:cNvPr id="2" name="Titel 1"/>
          <p:cNvSpPr>
            <a:spLocks noGrp="1"/>
          </p:cNvSpPr>
          <p:nvPr>
            <p:ph type="title"/>
          </p:nvPr>
        </p:nvSpPr>
        <p:spPr>
          <a:xfrm>
            <a:off x="457200" y="346646"/>
            <a:ext cx="8229600" cy="1143000"/>
          </a:xfrm>
        </p:spPr>
        <p:txBody>
          <a:bodyPr>
            <a:noAutofit/>
          </a:bodyPr>
          <a:lstStyle/>
          <a:p>
            <a:r>
              <a:rPr lang="de-CH" sz="3200" b="1"/>
              <a:t>Hyperledger Fabric</a:t>
            </a:r>
            <a:br>
              <a:rPr lang="de-CH" sz="3200" b="1"/>
            </a:br>
            <a:r>
              <a:rPr lang="de-CH" sz="3200" b="1">
                <a:solidFill>
                  <a:schemeClr val="accent6"/>
                </a:solidFill>
              </a:rPr>
              <a:t>Main components</a:t>
            </a:r>
            <a:endParaRPr lang="de-CH" sz="3200"/>
          </a:p>
        </p:txBody>
      </p:sp>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55</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Tree>
    <p:extLst>
      <p:ext uri="{BB962C8B-B14F-4D97-AF65-F5344CB8AC3E}">
        <p14:creationId xmlns:p14="http://schemas.microsoft.com/office/powerpoint/2010/main" val="878810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ln>
            <a:noFill/>
          </a:ln>
        </p:spPr>
        <p:txBody>
          <a:bodyPr/>
          <a:lstStyle/>
          <a:p>
            <a:r>
              <a:rPr lang="en-US"/>
              <a:t>© 2019 Bach Khoa University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56</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7" name="Inhaltsplatzhalter 8">
            <a:extLst>
              <a:ext uri="{FF2B5EF4-FFF2-40B4-BE49-F238E27FC236}">
                <a16:creationId xmlns:a16="http://schemas.microsoft.com/office/drawing/2014/main" id="{679A21D3-2127-404E-AAB7-E051DC0FAB9D}"/>
              </a:ext>
            </a:extLst>
          </p:cNvPr>
          <p:cNvSpPr txBox="1">
            <a:spLocks/>
          </p:cNvSpPr>
          <p:nvPr/>
        </p:nvSpPr>
        <p:spPr>
          <a:xfrm>
            <a:off x="971600" y="1600200"/>
            <a:ext cx="7715200" cy="4205064"/>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CH"/>
          </a:p>
        </p:txBody>
      </p:sp>
      <p:sp>
        <p:nvSpPr>
          <p:cNvPr id="8" name="Rectangle 7">
            <a:extLst>
              <a:ext uri="{FF2B5EF4-FFF2-40B4-BE49-F238E27FC236}">
                <a16:creationId xmlns:a16="http://schemas.microsoft.com/office/drawing/2014/main" id="{D6037EB9-E4B3-4B75-ADF9-5D2A8A6A0D0D}"/>
              </a:ext>
            </a:extLst>
          </p:cNvPr>
          <p:cNvSpPr/>
          <p:nvPr/>
        </p:nvSpPr>
        <p:spPr>
          <a:xfrm>
            <a:off x="45840" y="47100"/>
            <a:ext cx="8640960" cy="6709529"/>
          </a:xfrm>
          <a:prstGeom prst="rect">
            <a:avLst/>
          </a:prstGeom>
        </p:spPr>
        <p:txBody>
          <a:bodyPr wrap="square">
            <a:spAutoFit/>
          </a:bodyPr>
          <a:lstStyle/>
          <a:p>
            <a:r>
              <a:rPr lang="vi-VN" sz="1000"/>
              <a:t>Certificate:</a:t>
            </a:r>
          </a:p>
          <a:p>
            <a:r>
              <a:rPr lang="vi-VN" sz="1000"/>
              <a:t>    Data:</a:t>
            </a:r>
          </a:p>
          <a:p>
            <a:r>
              <a:rPr lang="vi-VN" sz="1000"/>
              <a:t>        Version: 3 (0x2)</a:t>
            </a:r>
          </a:p>
          <a:p>
            <a:r>
              <a:rPr lang="vi-VN" sz="1000"/>
              <a:t>        Serial Number:</a:t>
            </a:r>
          </a:p>
          <a:p>
            <a:r>
              <a:rPr lang="vi-VN" sz="1000"/>
              <a:t>            45:28:67:9e:1c:c1:37:d2:ba:85:3d:5e:76:cf:97:ba:fb:fe:b4:53</a:t>
            </a:r>
          </a:p>
          <a:p>
            <a:r>
              <a:rPr lang="vi-VN" sz="1000"/>
              <a:t>    Signature Algorithm: ecdsa-with-SHA256</a:t>
            </a:r>
          </a:p>
          <a:p>
            <a:r>
              <a:rPr lang="vi-VN" sz="1000"/>
              <a:t>        Issuer: C=US, ST=California, L=San Francisco, O=regulatororg.trade.com, CN=ca.regulatororg.trade.com</a:t>
            </a:r>
          </a:p>
          <a:p>
            <a:r>
              <a:rPr lang="vi-VN" sz="1000"/>
              <a:t>        Validity</a:t>
            </a:r>
          </a:p>
          <a:p>
            <a:r>
              <a:rPr lang="vi-VN" sz="1000"/>
              <a:t>            Not Before: May  5 01:29:00 2019 GMT</a:t>
            </a:r>
          </a:p>
          <a:p>
            <a:r>
              <a:rPr lang="vi-VN" sz="1000"/>
              <a:t>            Not After : May  4 01:34:00 2020 GMT</a:t>
            </a:r>
          </a:p>
          <a:p>
            <a:r>
              <a:rPr lang="vi-VN" sz="1000"/>
              <a:t>        Subject: OU=client, OU=org1, OU=department1, CN=nguyenduyquang06@gmail.com</a:t>
            </a:r>
          </a:p>
          <a:p>
            <a:r>
              <a:rPr lang="vi-VN" sz="1000"/>
              <a:t>        Subject Public Key Info:</a:t>
            </a:r>
          </a:p>
          <a:p>
            <a:r>
              <a:rPr lang="vi-VN" sz="1000"/>
              <a:t>            Public Key Algorithm: id-ecPublicKey</a:t>
            </a:r>
          </a:p>
          <a:p>
            <a:r>
              <a:rPr lang="vi-VN" sz="1000"/>
              <a:t>                Public-Key: (256 bit)</a:t>
            </a:r>
          </a:p>
          <a:p>
            <a:r>
              <a:rPr lang="vi-VN" sz="1000"/>
              <a:t>                pub: </a:t>
            </a:r>
          </a:p>
          <a:p>
            <a:r>
              <a:rPr lang="vi-VN" sz="1000"/>
              <a:t>                    04:fc:43:47:a5:31:5c:6a:b5:f6:f3:c3:9b:7e:d5:</a:t>
            </a:r>
          </a:p>
          <a:p>
            <a:r>
              <a:rPr lang="vi-VN" sz="1000"/>
              <a:t>                    36:f7:1e:ad:d6:cb:52:dc:02:97:26:06:b7:2b:3e:</a:t>
            </a:r>
          </a:p>
          <a:p>
            <a:r>
              <a:rPr lang="vi-VN" sz="1000"/>
              <a:t>                    9e:e2:d7:67:b1:72:f8:9a:58:10:b9:7c:95:71:24:</a:t>
            </a:r>
          </a:p>
          <a:p>
            <a:r>
              <a:rPr lang="vi-VN" sz="1000"/>
              <a:t>                    4b:98:d1:45:b4:d5:f1:ca:52:7f:96:bf:c6:12:59:</a:t>
            </a:r>
          </a:p>
          <a:p>
            <a:r>
              <a:rPr lang="vi-VN" sz="1000"/>
              <a:t>                    9e:59:0c:b4:d3</a:t>
            </a:r>
          </a:p>
          <a:p>
            <a:r>
              <a:rPr lang="vi-VN" sz="1000"/>
              <a:t>                ASN1 OID: prime256v1</a:t>
            </a:r>
          </a:p>
          <a:p>
            <a:r>
              <a:rPr lang="vi-VN" sz="1000"/>
              <a:t>        X509v3 extensions:</a:t>
            </a:r>
          </a:p>
          <a:p>
            <a:r>
              <a:rPr lang="vi-VN" sz="1000"/>
              <a:t>            X509v3 Key Usage: critical</a:t>
            </a:r>
          </a:p>
          <a:p>
            <a:r>
              <a:rPr lang="vi-VN" sz="1000"/>
              <a:t>                Digital Signature</a:t>
            </a:r>
          </a:p>
          <a:p>
            <a:r>
              <a:rPr lang="vi-VN" sz="1000"/>
              <a:t>            X509v3 Basic Constraints: critical</a:t>
            </a:r>
          </a:p>
          <a:p>
            <a:r>
              <a:rPr lang="vi-VN" sz="1000"/>
              <a:t>                CA:FALSE</a:t>
            </a:r>
          </a:p>
          <a:p>
            <a:r>
              <a:rPr lang="vi-VN" sz="1000"/>
              <a:t>            X509v3 Subject Key Identifier: </a:t>
            </a:r>
          </a:p>
          <a:p>
            <a:r>
              <a:rPr lang="vi-VN" sz="1000"/>
              <a:t>                DC:9C:A1:2B:B0:DB:B0:93:35:56:DC:A8:C7:F2:54:EE:13:45:AE:A4</a:t>
            </a:r>
          </a:p>
          <a:p>
            <a:r>
              <a:rPr lang="vi-VN" sz="1000"/>
              <a:t>            X509v3 Authority Key Identifier: </a:t>
            </a:r>
          </a:p>
          <a:p>
            <a:r>
              <a:rPr lang="vi-VN" sz="1000"/>
              <a:t>                keyid:A8:13:B7:85:36:80:AB:B4:51:AA:15:EF:47:79:30:9B:CE:EC:20:90:43:BE:4B:AA:F8:6B:F9:FE:90:BB:2A:F8</a:t>
            </a:r>
          </a:p>
          <a:p>
            <a:endParaRPr lang="vi-VN" sz="1000"/>
          </a:p>
          <a:p>
            <a:r>
              <a:rPr lang="vi-VN" sz="1000"/>
              <a:t>            1.2.3.4.5.6.7.8.1: </a:t>
            </a:r>
          </a:p>
          <a:p>
            <a:r>
              <a:rPr lang="vi-VN" sz="1000"/>
              <a:t>                {"attrs":{"active":"true","address":"12 Street number 31 Ward 5 District 8","city":"Ho Chi Minh","country":"VN","email":"nguyenduyquang06@gmail.com","ethAddress":"0x58d04e635d4dba039d69533dc6525330ffa09be5","fullName":"Nguyen Duy Quang","hf.Affiliation":"org1.department1","hf.EnrollmentID":"nguyenduyquang06@gmail.com","hf.Type":"client","password":"$2b$10$GtAM6V/940kAzkE6R3DrEe12x9n72lECgJhNNmojjsypzt9O0a41i","role":"admin","state":"Ho Chi Minh, thanh pho","zipCode":"70000"}}</a:t>
            </a:r>
          </a:p>
          <a:p>
            <a:r>
              <a:rPr lang="vi-VN" sz="1000"/>
              <a:t>    Signature Algorithm: ecdsa-with-SHA256</a:t>
            </a:r>
          </a:p>
          <a:p>
            <a:r>
              <a:rPr lang="vi-VN" sz="1000"/>
              <a:t>         30:45:02:21:00:ac:4c:66:3b:49:ad:3d:7e:18:90:65:fc:32:</a:t>
            </a:r>
          </a:p>
          <a:p>
            <a:r>
              <a:rPr lang="vi-VN" sz="1000"/>
              <a:t>         27:d4:a3:35:b6:71:02:9f:c9:1a:8b:07:bb:71:16:fa:ca:95:</a:t>
            </a:r>
          </a:p>
          <a:p>
            <a:r>
              <a:rPr lang="vi-VN" sz="1000"/>
              <a:t>         1a:02:20:3f:d0:99:be:07:be:78:a9:91:22:06:89:e9:53:a8:</a:t>
            </a:r>
          </a:p>
          <a:p>
            <a:r>
              <a:rPr lang="vi-VN" sz="1000"/>
              <a:t>         0b:80:68:e9:9a:23:45:c8:8c:b0:31:30:4c:bb:ef:7f:18</a:t>
            </a:r>
          </a:p>
        </p:txBody>
      </p:sp>
      <p:sp>
        <p:nvSpPr>
          <p:cNvPr id="10" name="Title 9">
            <a:extLst>
              <a:ext uri="{FF2B5EF4-FFF2-40B4-BE49-F238E27FC236}">
                <a16:creationId xmlns:a16="http://schemas.microsoft.com/office/drawing/2014/main" id="{A785FD85-9BAE-4C3B-9F41-E5738B49D587}"/>
              </a:ext>
            </a:extLst>
          </p:cNvPr>
          <p:cNvSpPr>
            <a:spLocks noGrp="1"/>
          </p:cNvSpPr>
          <p:nvPr>
            <p:ph type="title"/>
          </p:nvPr>
        </p:nvSpPr>
        <p:spPr/>
        <p:txBody>
          <a:bodyPr/>
          <a:lstStyle/>
          <a:p>
            <a:endParaRPr lang="vi-VN"/>
          </a:p>
        </p:txBody>
      </p:sp>
    </p:spTree>
    <p:extLst>
      <p:ext uri="{BB962C8B-B14F-4D97-AF65-F5344CB8AC3E}">
        <p14:creationId xmlns:p14="http://schemas.microsoft.com/office/powerpoint/2010/main" val="302886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82.png">
            <a:extLst>
              <a:ext uri="{FF2B5EF4-FFF2-40B4-BE49-F238E27FC236}">
                <a16:creationId xmlns:a16="http://schemas.microsoft.com/office/drawing/2014/main" id="{FA315003-C464-4B51-BA3B-EC6DAE30A961}"/>
              </a:ext>
            </a:extLst>
          </p:cNvPr>
          <p:cNvPicPr/>
          <p:nvPr/>
        </p:nvPicPr>
        <p:blipFill>
          <a:blip r:embed="rId3">
            <a:extLst>
              <a:ext uri="{28A0092B-C50C-407E-A947-70E740481C1C}">
                <a14:useLocalDpi xmlns:a14="http://schemas.microsoft.com/office/drawing/2010/main" val="0"/>
              </a:ext>
            </a:extLst>
          </a:blip>
          <a:stretch>
            <a:fillRect/>
          </a:stretch>
        </p:blipFill>
        <p:spPr>
          <a:xfrm>
            <a:off x="107504" y="980728"/>
            <a:ext cx="9036496" cy="4641024"/>
          </a:xfrm>
          <a:prstGeom prst="rect">
            <a:avLst/>
          </a:prstGeom>
          <a:ln/>
        </p:spPr>
      </p:pic>
      <p:sp>
        <p:nvSpPr>
          <p:cNvPr id="17" name="Titel 16"/>
          <p:cNvSpPr>
            <a:spLocks noGrp="1"/>
          </p:cNvSpPr>
          <p:nvPr>
            <p:ph type="title"/>
          </p:nvPr>
        </p:nvSpPr>
        <p:spPr>
          <a:xfrm>
            <a:off x="457200" y="274638"/>
            <a:ext cx="8229600" cy="1143000"/>
          </a:xfrm>
        </p:spPr>
        <p:txBody>
          <a:bodyPr>
            <a:normAutofit/>
          </a:bodyPr>
          <a:lstStyle/>
          <a:p>
            <a:r>
              <a:rPr lang="de-CH" sz="3200" b="1" dirty="0"/>
              <a:t>CoffeeNet supply chain process</a:t>
            </a:r>
            <a:br>
              <a:rPr lang="de-CH" sz="3200" b="1" dirty="0"/>
            </a:br>
            <a:r>
              <a:rPr lang="de-CH" sz="3200" b="1" dirty="0">
                <a:solidFill>
                  <a:schemeClr val="accent6"/>
                </a:solidFill>
              </a:rPr>
              <a:t>Overview</a:t>
            </a:r>
          </a:p>
        </p:txBody>
      </p:sp>
      <p:sp>
        <p:nvSpPr>
          <p:cNvPr id="2" name="Fußzeilenplatzhalter 1"/>
          <p:cNvSpPr>
            <a:spLocks noGrp="1"/>
          </p:cNvSpPr>
          <p:nvPr>
            <p:ph type="ftr" sz="quarter" idx="11"/>
          </p:nvPr>
        </p:nvSpPr>
        <p:spPr/>
        <p:txBody>
          <a:bodyPr/>
          <a:lstStyle/>
          <a:p>
            <a:r>
              <a:rPr lang="en-US" dirty="0"/>
              <a:t>© 2019 KMS Technology</a:t>
            </a:r>
          </a:p>
        </p:txBody>
      </p:sp>
      <p:sp>
        <p:nvSpPr>
          <p:cNvPr id="3" name="Foliennummernplatzhalter 2"/>
          <p:cNvSpPr>
            <a:spLocks noGrp="1"/>
          </p:cNvSpPr>
          <p:nvPr>
            <p:ph type="sldNum" sz="quarter" idx="12"/>
          </p:nvPr>
        </p:nvSpPr>
        <p:spPr/>
        <p:txBody>
          <a:bodyPr/>
          <a:lstStyle/>
          <a:p>
            <a:fld id="{9FE47663-4CC7-41A9-8BC6-0F63D39050B5}" type="slidenum">
              <a:rPr lang="en-US" smtClean="0"/>
              <a:pPr/>
              <a:t>6</a:t>
            </a:fld>
            <a:endParaRPr lang="en-US"/>
          </a:p>
        </p:txBody>
      </p:sp>
      <p:sp>
        <p:nvSpPr>
          <p:cNvPr id="4" name="Datumsplatzhalter 3"/>
          <p:cNvSpPr>
            <a:spLocks noGrp="1"/>
          </p:cNvSpPr>
          <p:nvPr>
            <p:ph type="dt" sz="half" idx="10"/>
          </p:nvPr>
        </p:nvSpPr>
        <p:spPr/>
        <p:txBody>
          <a:bodyPr/>
          <a:lstStyle/>
          <a:p>
            <a:fld id="{3C1C1D7A-0E9E-49EA-A968-AFC62E05CBDC}" type="datetime1">
              <a:rPr lang="en-US" smtClean="0"/>
              <a:pPr/>
              <a:t>10/12/2019</a:t>
            </a:fld>
            <a:endParaRPr lang="en-US"/>
          </a:p>
        </p:txBody>
      </p:sp>
      <p:sp>
        <p:nvSpPr>
          <p:cNvPr id="7" name="TextBox 6">
            <a:extLst>
              <a:ext uri="{FF2B5EF4-FFF2-40B4-BE49-F238E27FC236}">
                <a16:creationId xmlns:a16="http://schemas.microsoft.com/office/drawing/2014/main" id="{03FD05B7-2BB2-436A-A68D-B9826D63EEA2}"/>
              </a:ext>
            </a:extLst>
          </p:cNvPr>
          <p:cNvSpPr txBox="1"/>
          <p:nvPr/>
        </p:nvSpPr>
        <p:spPr>
          <a:xfrm>
            <a:off x="2307489" y="5722044"/>
            <a:ext cx="4636526" cy="400110"/>
          </a:xfrm>
          <a:prstGeom prst="rect">
            <a:avLst/>
          </a:prstGeom>
          <a:noFill/>
        </p:spPr>
        <p:txBody>
          <a:bodyPr wrap="none" rtlCol="0">
            <a:spAutoFit/>
          </a:bodyPr>
          <a:lstStyle/>
          <a:p>
            <a:r>
              <a:rPr lang="en-US" sz="2000" b="1" dirty="0" err="1">
                <a:solidFill>
                  <a:schemeClr val="bg1">
                    <a:lumMod val="50000"/>
                  </a:schemeClr>
                </a:solidFill>
              </a:rPr>
              <a:t>CoffeeNet</a:t>
            </a:r>
            <a:r>
              <a:rPr lang="en-US" sz="2000" b="1" dirty="0">
                <a:solidFill>
                  <a:schemeClr val="bg1">
                    <a:lumMod val="50000"/>
                  </a:schemeClr>
                </a:solidFill>
              </a:rPr>
              <a:t> Supply Chain Parties and Roles </a:t>
            </a:r>
          </a:p>
        </p:txBody>
      </p:sp>
    </p:spTree>
    <p:extLst>
      <p:ext uri="{BB962C8B-B14F-4D97-AF65-F5344CB8AC3E}">
        <p14:creationId xmlns:p14="http://schemas.microsoft.com/office/powerpoint/2010/main" val="31287955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el 16"/>
          <p:cNvSpPr>
            <a:spLocks noGrp="1"/>
          </p:cNvSpPr>
          <p:nvPr>
            <p:ph type="title"/>
          </p:nvPr>
        </p:nvSpPr>
        <p:spPr>
          <a:xfrm>
            <a:off x="457200" y="274638"/>
            <a:ext cx="8229600" cy="1143000"/>
          </a:xfrm>
        </p:spPr>
        <p:txBody>
          <a:bodyPr>
            <a:normAutofit/>
          </a:bodyPr>
          <a:lstStyle/>
          <a:p>
            <a:r>
              <a:rPr lang="de-CH" sz="3200" b="1" dirty="0"/>
              <a:t>CoffeeNet supply chain process</a:t>
            </a:r>
            <a:br>
              <a:rPr lang="de-CH" sz="3200" b="1" dirty="0"/>
            </a:br>
            <a:r>
              <a:rPr lang="de-CH" sz="3200" b="1" dirty="0">
                <a:solidFill>
                  <a:schemeClr val="accent6"/>
                </a:solidFill>
              </a:rPr>
              <a:t>Processes</a:t>
            </a:r>
          </a:p>
        </p:txBody>
      </p:sp>
      <p:sp>
        <p:nvSpPr>
          <p:cNvPr id="2" name="Fußzeilenplatzhalter 1"/>
          <p:cNvSpPr>
            <a:spLocks noGrp="1"/>
          </p:cNvSpPr>
          <p:nvPr>
            <p:ph type="ftr" sz="quarter" idx="11"/>
          </p:nvPr>
        </p:nvSpPr>
        <p:spPr/>
        <p:txBody>
          <a:bodyPr/>
          <a:lstStyle/>
          <a:p>
            <a:r>
              <a:rPr lang="en-US" dirty="0"/>
              <a:t>© 2019 KMS Technology</a:t>
            </a:r>
          </a:p>
        </p:txBody>
      </p:sp>
      <p:sp>
        <p:nvSpPr>
          <p:cNvPr id="3" name="Foliennummernplatzhalter 2"/>
          <p:cNvSpPr>
            <a:spLocks noGrp="1"/>
          </p:cNvSpPr>
          <p:nvPr>
            <p:ph type="sldNum" sz="quarter" idx="12"/>
          </p:nvPr>
        </p:nvSpPr>
        <p:spPr/>
        <p:txBody>
          <a:bodyPr/>
          <a:lstStyle/>
          <a:p>
            <a:fld id="{9FE47663-4CC7-41A9-8BC6-0F63D39050B5}" type="slidenum">
              <a:rPr lang="en-US" smtClean="0"/>
              <a:pPr/>
              <a:t>7</a:t>
            </a:fld>
            <a:endParaRPr lang="en-US"/>
          </a:p>
        </p:txBody>
      </p:sp>
      <p:sp>
        <p:nvSpPr>
          <p:cNvPr id="4" name="Datumsplatzhalter 3"/>
          <p:cNvSpPr>
            <a:spLocks noGrp="1"/>
          </p:cNvSpPr>
          <p:nvPr>
            <p:ph type="dt" sz="half" idx="10"/>
          </p:nvPr>
        </p:nvSpPr>
        <p:spPr/>
        <p:txBody>
          <a:bodyPr/>
          <a:lstStyle/>
          <a:p>
            <a:fld id="{3C1C1D7A-0E9E-49EA-A968-AFC62E05CBDC}" type="datetime1">
              <a:rPr lang="en-US" smtClean="0"/>
              <a:pPr/>
              <a:t>10/12/2019</a:t>
            </a:fld>
            <a:endParaRPr lang="en-US"/>
          </a:p>
        </p:txBody>
      </p:sp>
      <p:pic>
        <p:nvPicPr>
          <p:cNvPr id="7" name="Picture 6">
            <a:extLst>
              <a:ext uri="{FF2B5EF4-FFF2-40B4-BE49-F238E27FC236}">
                <a16:creationId xmlns:a16="http://schemas.microsoft.com/office/drawing/2014/main" id="{1823458C-8954-4F53-BE7A-23C823C9A402}"/>
              </a:ext>
            </a:extLst>
          </p:cNvPr>
          <p:cNvPicPr>
            <a:picLocks noChangeAspect="1"/>
          </p:cNvPicPr>
          <p:nvPr/>
        </p:nvPicPr>
        <p:blipFill>
          <a:blip r:embed="rId3"/>
          <a:stretch>
            <a:fillRect/>
          </a:stretch>
        </p:blipFill>
        <p:spPr>
          <a:xfrm>
            <a:off x="726534" y="1292414"/>
            <a:ext cx="7940585" cy="1848554"/>
          </a:xfrm>
          <a:prstGeom prst="rect">
            <a:avLst/>
          </a:prstGeom>
        </p:spPr>
      </p:pic>
      <p:sp>
        <p:nvSpPr>
          <p:cNvPr id="8" name="TextBox 7">
            <a:extLst>
              <a:ext uri="{FF2B5EF4-FFF2-40B4-BE49-F238E27FC236}">
                <a16:creationId xmlns:a16="http://schemas.microsoft.com/office/drawing/2014/main" id="{6AEA62F8-E221-4195-AAA4-8B9E97F13B94}"/>
              </a:ext>
            </a:extLst>
          </p:cNvPr>
          <p:cNvSpPr txBox="1"/>
          <p:nvPr/>
        </p:nvSpPr>
        <p:spPr>
          <a:xfrm>
            <a:off x="2688904" y="3317171"/>
            <a:ext cx="4015843" cy="400110"/>
          </a:xfrm>
          <a:prstGeom prst="rect">
            <a:avLst/>
          </a:prstGeom>
          <a:noFill/>
        </p:spPr>
        <p:txBody>
          <a:bodyPr wrap="non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6 phases and 3 smart contracts</a:t>
            </a:r>
          </a:p>
        </p:txBody>
      </p:sp>
      <p:graphicFrame>
        <p:nvGraphicFramePr>
          <p:cNvPr id="6" name="Diagram 5">
            <a:extLst>
              <a:ext uri="{FF2B5EF4-FFF2-40B4-BE49-F238E27FC236}">
                <a16:creationId xmlns:a16="http://schemas.microsoft.com/office/drawing/2014/main" id="{E064D1C9-92FD-4009-8B87-70DBBCD289FE}"/>
              </a:ext>
            </a:extLst>
          </p:cNvPr>
          <p:cNvGraphicFramePr/>
          <p:nvPr/>
        </p:nvGraphicFramePr>
        <p:xfrm>
          <a:off x="482310" y="3482729"/>
          <a:ext cx="8429032" cy="1391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46EA91C1-23D5-426C-BD13-CDEE2EFA2818}"/>
              </a:ext>
            </a:extLst>
          </p:cNvPr>
          <p:cNvGraphicFramePr/>
          <p:nvPr/>
        </p:nvGraphicFramePr>
        <p:xfrm>
          <a:off x="1836538" y="4586318"/>
          <a:ext cx="4319637" cy="5797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153609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noAutofit/>
          </a:bodyPr>
          <a:lstStyle/>
          <a:p>
            <a:r>
              <a:rPr lang="de-CH" sz="3200" b="1" dirty="0"/>
              <a:t>Solution as a Black Box</a:t>
            </a:r>
            <a:br>
              <a:rPr lang="de-CH" sz="3200" b="1" dirty="0"/>
            </a:br>
            <a:r>
              <a:rPr lang="de-CH" sz="3200" b="1" dirty="0">
                <a:solidFill>
                  <a:schemeClr val="accent6"/>
                </a:solidFill>
              </a:rPr>
              <a:t>Input &amp; Output defined</a:t>
            </a:r>
            <a:endParaRPr lang="de-CH" sz="3200" dirty="0"/>
          </a:p>
        </p:txBody>
      </p:sp>
      <p:sp>
        <p:nvSpPr>
          <p:cNvPr id="3" name="Fußzeilenplatzhalter 2"/>
          <p:cNvSpPr>
            <a:spLocks noGrp="1"/>
          </p:cNvSpPr>
          <p:nvPr>
            <p:ph type="ftr" sz="quarter" idx="11"/>
          </p:nvPr>
        </p:nvSpPr>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8</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sp>
        <p:nvSpPr>
          <p:cNvPr id="6" name="Rechteck 5"/>
          <p:cNvSpPr/>
          <p:nvPr/>
        </p:nvSpPr>
        <p:spPr>
          <a:xfrm>
            <a:off x="3059832" y="2384884"/>
            <a:ext cx="2592288" cy="2977988"/>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a:t>Supply chain system</a:t>
            </a:r>
            <a:endParaRPr lang="de-CH" sz="100"/>
          </a:p>
        </p:txBody>
      </p:sp>
      <p:sp>
        <p:nvSpPr>
          <p:cNvPr id="7" name="Pfeil nach rechts 6"/>
          <p:cNvSpPr/>
          <p:nvPr/>
        </p:nvSpPr>
        <p:spPr>
          <a:xfrm>
            <a:off x="539552" y="2384884"/>
            <a:ext cx="2376264" cy="576000"/>
          </a:xfrm>
          <a:prstGeom prst="rightArrow">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bg1"/>
                </a:solidFill>
              </a:rPr>
              <a:t>Not transparent</a:t>
            </a:r>
          </a:p>
        </p:txBody>
      </p:sp>
      <p:sp>
        <p:nvSpPr>
          <p:cNvPr id="8" name="Pfeil nach rechts 7"/>
          <p:cNvSpPr/>
          <p:nvPr/>
        </p:nvSpPr>
        <p:spPr>
          <a:xfrm>
            <a:off x="539552" y="3583119"/>
            <a:ext cx="2376264" cy="576000"/>
          </a:xfrm>
          <a:prstGeom prst="rightArrow">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bg1"/>
                </a:solidFill>
              </a:rPr>
              <a:t>No traceability</a:t>
            </a:r>
          </a:p>
        </p:txBody>
      </p:sp>
      <p:sp>
        <p:nvSpPr>
          <p:cNvPr id="10" name="Pfeil nach rechts 9"/>
          <p:cNvSpPr/>
          <p:nvPr/>
        </p:nvSpPr>
        <p:spPr>
          <a:xfrm>
            <a:off x="5818564" y="2371896"/>
            <a:ext cx="2376000" cy="576000"/>
          </a:xfrm>
          <a:prstGeom prst="rightArrow">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bg1"/>
                </a:solidFill>
              </a:rPr>
              <a:t>Transparency</a:t>
            </a:r>
          </a:p>
        </p:txBody>
      </p:sp>
      <p:sp>
        <p:nvSpPr>
          <p:cNvPr id="11" name="Pfeil nach rechts 10"/>
          <p:cNvSpPr/>
          <p:nvPr/>
        </p:nvSpPr>
        <p:spPr>
          <a:xfrm>
            <a:off x="5834136" y="3505247"/>
            <a:ext cx="2376000" cy="576000"/>
          </a:xfrm>
          <a:prstGeom prst="rightArrow">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bg1"/>
                </a:solidFill>
              </a:rPr>
              <a:t>Traceability resource</a:t>
            </a:r>
          </a:p>
        </p:txBody>
      </p:sp>
      <p:sp>
        <p:nvSpPr>
          <p:cNvPr id="20" name="Pfeil nach rechts 8">
            <a:extLst>
              <a:ext uri="{FF2B5EF4-FFF2-40B4-BE49-F238E27FC236}">
                <a16:creationId xmlns:a16="http://schemas.microsoft.com/office/drawing/2014/main" id="{D55B90A6-7FD7-415D-8FE4-10EDF1130BC3}"/>
              </a:ext>
            </a:extLst>
          </p:cNvPr>
          <p:cNvSpPr/>
          <p:nvPr/>
        </p:nvSpPr>
        <p:spPr>
          <a:xfrm>
            <a:off x="611560" y="4641242"/>
            <a:ext cx="2376264" cy="721630"/>
          </a:xfrm>
          <a:prstGeom prst="rightArrow">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a:solidFill>
                  <a:schemeClr val="bg1"/>
                </a:solidFill>
              </a:rPr>
              <a:t>Hard to monitor package or Farm</a:t>
            </a:r>
          </a:p>
        </p:txBody>
      </p:sp>
      <p:sp>
        <p:nvSpPr>
          <p:cNvPr id="22" name="Pfeil nach rechts 11">
            <a:extLst>
              <a:ext uri="{FF2B5EF4-FFF2-40B4-BE49-F238E27FC236}">
                <a16:creationId xmlns:a16="http://schemas.microsoft.com/office/drawing/2014/main" id="{38AF892D-9B0F-489A-9F11-04D55B7A3EBB}"/>
              </a:ext>
            </a:extLst>
          </p:cNvPr>
          <p:cNvSpPr/>
          <p:nvPr/>
        </p:nvSpPr>
        <p:spPr>
          <a:xfrm>
            <a:off x="5834136" y="4638598"/>
            <a:ext cx="2376000" cy="576000"/>
          </a:xfrm>
          <a:prstGeom prst="rightArrow">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bg1"/>
                </a:solidFill>
              </a:rPr>
              <a:t>Remote monitoring</a:t>
            </a:r>
          </a:p>
        </p:txBody>
      </p:sp>
      <p:sp>
        <p:nvSpPr>
          <p:cNvPr id="24" name="Rechteck 5">
            <a:extLst>
              <a:ext uri="{FF2B5EF4-FFF2-40B4-BE49-F238E27FC236}">
                <a16:creationId xmlns:a16="http://schemas.microsoft.com/office/drawing/2014/main" id="{A0F45320-E95F-4C48-B0B8-6692B4F991D7}"/>
              </a:ext>
            </a:extLst>
          </p:cNvPr>
          <p:cNvSpPr/>
          <p:nvPr/>
        </p:nvSpPr>
        <p:spPr>
          <a:xfrm>
            <a:off x="3068736" y="4509120"/>
            <a:ext cx="2592288" cy="853752"/>
          </a:xfrm>
          <a:prstGeom prst="rect">
            <a:avLst/>
          </a:prstGeom>
          <a:solidFill>
            <a:schemeClr val="accent1">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a:t>Internet of Things</a:t>
            </a:r>
            <a:endParaRPr lang="de-CH" sz="100"/>
          </a:p>
        </p:txBody>
      </p:sp>
      <p:sp>
        <p:nvSpPr>
          <p:cNvPr id="26" name="Rechteck 5">
            <a:extLst>
              <a:ext uri="{FF2B5EF4-FFF2-40B4-BE49-F238E27FC236}">
                <a16:creationId xmlns:a16="http://schemas.microsoft.com/office/drawing/2014/main" id="{A42C6791-A1B8-4039-BF0E-AC32F12A5BB4}"/>
              </a:ext>
            </a:extLst>
          </p:cNvPr>
          <p:cNvSpPr/>
          <p:nvPr/>
        </p:nvSpPr>
        <p:spPr>
          <a:xfrm>
            <a:off x="3059832" y="2384884"/>
            <a:ext cx="2592288" cy="2124236"/>
          </a:xfrm>
          <a:prstGeom prst="rect">
            <a:avLst/>
          </a:prstGeom>
          <a:solidFill>
            <a:srgbClr val="92D050"/>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a:t>Blockchain</a:t>
            </a:r>
            <a:endParaRPr lang="de-CH" sz="100"/>
          </a:p>
        </p:txBody>
      </p:sp>
    </p:spTree>
    <p:extLst>
      <p:ext uri="{BB962C8B-B14F-4D97-AF65-F5344CB8AC3E}">
        <p14:creationId xmlns:p14="http://schemas.microsoft.com/office/powerpoint/2010/main" val="378324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6646"/>
            <a:ext cx="8229600" cy="1143000"/>
          </a:xfrm>
        </p:spPr>
        <p:txBody>
          <a:bodyPr>
            <a:noAutofit/>
          </a:bodyPr>
          <a:lstStyle/>
          <a:p>
            <a:r>
              <a:rPr lang="de-CH" sz="3200" b="1"/>
              <a:t>Blockchain Network</a:t>
            </a:r>
            <a:br>
              <a:rPr lang="de-CH" sz="3200" b="1"/>
            </a:br>
            <a:r>
              <a:rPr lang="de-CH" sz="3200" b="1">
                <a:solidFill>
                  <a:schemeClr val="accent6"/>
                </a:solidFill>
              </a:rPr>
              <a:t>Why difference</a:t>
            </a:r>
            <a:endParaRPr lang="de-CH" sz="3200"/>
          </a:p>
        </p:txBody>
      </p:sp>
      <p:sp>
        <p:nvSpPr>
          <p:cNvPr id="3" name="Fußzeilenplatzhalter 2"/>
          <p:cNvSpPr>
            <a:spLocks noGrp="1"/>
          </p:cNvSpPr>
          <p:nvPr>
            <p:ph type="ftr" sz="quarter" idx="11"/>
          </p:nvPr>
        </p:nvSpPr>
        <p:spPr>
          <a:ln>
            <a:noFill/>
          </a:ln>
        </p:spPr>
        <p:txBody>
          <a:bodyPr/>
          <a:lstStyle/>
          <a:p>
            <a:r>
              <a:rPr lang="en-US" dirty="0"/>
              <a:t>© 2019 KMS Technology</a:t>
            </a:r>
          </a:p>
        </p:txBody>
      </p:sp>
      <p:sp>
        <p:nvSpPr>
          <p:cNvPr id="4" name="Foliennummernplatzhalter 3"/>
          <p:cNvSpPr>
            <a:spLocks noGrp="1"/>
          </p:cNvSpPr>
          <p:nvPr>
            <p:ph type="sldNum" sz="quarter" idx="12"/>
          </p:nvPr>
        </p:nvSpPr>
        <p:spPr/>
        <p:txBody>
          <a:bodyPr/>
          <a:lstStyle/>
          <a:p>
            <a:fld id="{9FE47663-4CC7-41A9-8BC6-0F63D39050B5}" type="slidenum">
              <a:rPr lang="en-US" smtClean="0"/>
              <a:pPr/>
              <a:t>9</a:t>
            </a:fld>
            <a:endParaRPr lang="en-US"/>
          </a:p>
        </p:txBody>
      </p:sp>
      <p:sp>
        <p:nvSpPr>
          <p:cNvPr id="5" name="Datumsplatzhalter 4"/>
          <p:cNvSpPr>
            <a:spLocks noGrp="1"/>
          </p:cNvSpPr>
          <p:nvPr>
            <p:ph type="dt" sz="half" idx="10"/>
          </p:nvPr>
        </p:nvSpPr>
        <p:spPr/>
        <p:txBody>
          <a:bodyPr/>
          <a:lstStyle/>
          <a:p>
            <a:fld id="{14CA0072-9A0A-4AEC-BC6E-AD80A55019ED}" type="datetime1">
              <a:rPr lang="en-US" smtClean="0"/>
              <a:pPr/>
              <a:t>10/12/2019</a:t>
            </a:fld>
            <a:endParaRPr lang="en-US"/>
          </a:p>
        </p:txBody>
      </p:sp>
      <p:pic>
        <p:nvPicPr>
          <p:cNvPr id="1026" name="Picture 2">
            <a:extLst>
              <a:ext uri="{FF2B5EF4-FFF2-40B4-BE49-F238E27FC236}">
                <a16:creationId xmlns:a16="http://schemas.microsoft.com/office/drawing/2014/main" id="{FF2D9A8D-B852-4401-8326-BEE8C21074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922" y="1716594"/>
            <a:ext cx="5356078" cy="4627651"/>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8">
            <a:extLst>
              <a:ext uri="{FF2B5EF4-FFF2-40B4-BE49-F238E27FC236}">
                <a16:creationId xmlns:a16="http://schemas.microsoft.com/office/drawing/2014/main" id="{97DA862C-3DAD-4D21-844F-5F2FCDABB13F}"/>
              </a:ext>
            </a:extLst>
          </p:cNvPr>
          <p:cNvSpPr txBox="1">
            <a:spLocks/>
          </p:cNvSpPr>
          <p:nvPr/>
        </p:nvSpPr>
        <p:spPr>
          <a:xfrm>
            <a:off x="475929" y="1752600"/>
            <a:ext cx="4096072" cy="4205064"/>
          </a:xfrm>
          <a:prstGeom prst="rect">
            <a:avLst/>
          </a:prstGeom>
        </p:spPr>
        <p:txBody>
          <a:bodyPr>
            <a:no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682625" indent="-341313"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914400" indent="-231775"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146175" indent="-231775"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1376363" indent="-230188"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dirty="0" err="1"/>
              <a:t>Modernise</a:t>
            </a:r>
            <a:r>
              <a:rPr lang="en-US" sz="2600" dirty="0"/>
              <a:t> your business problem</a:t>
            </a:r>
          </a:p>
          <a:p>
            <a:r>
              <a:rPr lang="en-US" sz="2600" dirty="0"/>
              <a:t>A system of record that spans a business network</a:t>
            </a:r>
          </a:p>
          <a:p>
            <a:r>
              <a:rPr lang="en-US" sz="2600" b="1" dirty="0"/>
              <a:t>Standard methods </a:t>
            </a:r>
            <a:r>
              <a:rPr lang="en-US" sz="2600" dirty="0"/>
              <a:t>for establishing identity on the network</a:t>
            </a:r>
          </a:p>
          <a:p>
            <a:r>
              <a:rPr lang="en-US" sz="2600" b="1" dirty="0"/>
              <a:t>Executing</a:t>
            </a:r>
            <a:r>
              <a:rPr lang="en-US" sz="2600" dirty="0"/>
              <a:t> transactions, and </a:t>
            </a:r>
            <a:r>
              <a:rPr lang="en-US" sz="2600" b="1" dirty="0"/>
              <a:t>storing data</a:t>
            </a:r>
          </a:p>
          <a:p>
            <a:endParaRPr lang="en-US" sz="2600" dirty="0"/>
          </a:p>
          <a:p>
            <a:endParaRPr lang="en-US" sz="2600" dirty="0"/>
          </a:p>
          <a:p>
            <a:endParaRPr lang="vi-VN" sz="2600" dirty="0"/>
          </a:p>
        </p:txBody>
      </p:sp>
    </p:spTree>
    <p:extLst>
      <p:ext uri="{BB962C8B-B14F-4D97-AF65-F5344CB8AC3E}">
        <p14:creationId xmlns:p14="http://schemas.microsoft.com/office/powerpoint/2010/main" val="14048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bQBFlIor0mfhSAJPlGf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bQBFlIor0mfhSAJPlGfJ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bQBFlIor0mfhSAJPlGfJQ"/>
</p:tagLst>
</file>

<file path=ppt/theme/theme1.xml><?xml version="1.0" encoding="utf-8"?>
<a:theme xmlns:a="http://schemas.openxmlformats.org/drawingml/2006/main" name="EPE Presentation Template">
  <a:themeElements>
    <a:clrScheme name="MIT Color Sc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993333"/>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EPE Presentation Template</Template>
  <TotalTime>1425</TotalTime>
  <Words>4163</Words>
  <Application>Microsoft Office PowerPoint</Application>
  <PresentationFormat>On-screen Show (4:3)</PresentationFormat>
  <Paragraphs>824</Paragraphs>
  <Slides>56</Slides>
  <Notes>53</Notes>
  <HiddenSlides>26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(Body)</vt:lpstr>
      <vt:lpstr>Calibri (Headings)</vt:lpstr>
      <vt:lpstr>Symbol</vt:lpstr>
      <vt:lpstr>Times New Roman</vt:lpstr>
      <vt:lpstr>EPE Presentation Template</vt:lpstr>
      <vt:lpstr>Private Blockchain – An new approach to solve supply chain problems</vt:lpstr>
      <vt:lpstr>Agenda</vt:lpstr>
      <vt:lpstr>Introduction Agriculture Supply Chain problems</vt:lpstr>
      <vt:lpstr>Introduction Agriculture Supply Chain problems</vt:lpstr>
      <vt:lpstr>Introduction Agriculture Supply Chain problems</vt:lpstr>
      <vt:lpstr>CoffeeNet supply chain process Overview</vt:lpstr>
      <vt:lpstr>CoffeeNet supply chain process Processes</vt:lpstr>
      <vt:lpstr>Solution as a Black Box Input &amp; Output defined</vt:lpstr>
      <vt:lpstr>Blockchain Network Why difference</vt:lpstr>
      <vt:lpstr>Blockchain Network Benefits</vt:lpstr>
      <vt:lpstr>Blockchain Characteristics</vt:lpstr>
      <vt:lpstr>Blockchain Public BC versus Private BC</vt:lpstr>
      <vt:lpstr>Blockchain Private BC </vt:lpstr>
      <vt:lpstr>PowerPoint Presentation</vt:lpstr>
      <vt:lpstr>Blockchain Applying Private BC into Food Supply Chain </vt:lpstr>
      <vt:lpstr>Blockchain Applying Private BC into Food Supply Chain </vt:lpstr>
      <vt:lpstr>Hyperledger Fabric Definition</vt:lpstr>
      <vt:lpstr>Hyperledger Fabric Architecture</vt:lpstr>
      <vt:lpstr>Hyperledger Fabric Execute -&gt; Order -&gt; Validate</vt:lpstr>
      <vt:lpstr>Application’s Architecture Transaction flow</vt:lpstr>
      <vt:lpstr>Hyperledger Fabric Consensus</vt:lpstr>
      <vt:lpstr>Fabric Application Structure 3-tier architecture</vt:lpstr>
      <vt:lpstr>Hyperledger Application Structure 3-tier architecture</vt:lpstr>
      <vt:lpstr>Hyperledger Application Structure 3-tier architecture</vt:lpstr>
      <vt:lpstr>PowerPoint Presentation</vt:lpstr>
      <vt:lpstr>HLF Solution Business approach</vt:lpstr>
      <vt:lpstr>HLF Solution Business approach</vt:lpstr>
      <vt:lpstr>HLF Solution Simple case</vt:lpstr>
      <vt:lpstr>HLF Solution Define business logic</vt:lpstr>
      <vt:lpstr>HLF Solution Setup and Deploy</vt:lpstr>
      <vt:lpstr>Summary</vt:lpstr>
      <vt:lpstr>References</vt:lpstr>
      <vt:lpstr>Feedback &amp; Support</vt:lpstr>
      <vt:lpstr>PowerPoint Presentation</vt:lpstr>
      <vt:lpstr>Hyperledger Fabric Block structure</vt:lpstr>
      <vt:lpstr>Application’s Architecture Transaction stages</vt:lpstr>
      <vt:lpstr>Transaction Flow Endorsement Phase: Step 1 – Propose transaction</vt:lpstr>
      <vt:lpstr>Transaction Flow Endorsement Phase: Step 2 – Execute proposal</vt:lpstr>
      <vt:lpstr>Transaction Flow Endorsement Phase: Step 3 – Proposal response</vt:lpstr>
      <vt:lpstr>Transaction Flow Endorsement Phase: Step 4 – Order transaction</vt:lpstr>
      <vt:lpstr>Transaction Flow Endorsement Phase: Step 5 – Deliver transaction</vt:lpstr>
      <vt:lpstr>Transaction Flow Endorsement Phase: Step 6 – Validate transaction</vt:lpstr>
      <vt:lpstr>Transaction Flow Endorsement Phase: Step 7 – Commit transaction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Hyperledger Fabric Components: Endorsment Policy</vt:lpstr>
      <vt:lpstr>Hyperledger Fabric Components: Endorsment Policy</vt:lpstr>
      <vt:lpstr>Hyperledger Fabric Channel</vt:lpstr>
      <vt:lpstr>Hyperledger Fabric Gossip Protocol</vt:lpstr>
      <vt:lpstr>Hyperledger Fabric Main components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Prioritization and Customization  of Lean Enablers</dc:title>
  <dc:creator>Duy Quang Nguyen</dc:creator>
  <cp:keywords>hyperledger fabric;private blockchain</cp:keywords>
  <cp:lastModifiedBy>Duy Quang Nguyen</cp:lastModifiedBy>
  <cp:revision>17</cp:revision>
  <dcterms:created xsi:type="dcterms:W3CDTF">2013-06-18T21:19:11Z</dcterms:created>
  <dcterms:modified xsi:type="dcterms:W3CDTF">2019-10-12T12:16:34Z</dcterms:modified>
</cp:coreProperties>
</file>